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5.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0.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510076"/>
            <a:ext cx="7556421" cy="1417558"/>
          </a:xfrm>
          <a:prstGeom prst="rect">
            <a:avLst/>
          </a:prstGeom>
          <a:noFill/>
          <a:ln/>
        </p:spPr>
        <p:txBody>
          <a:bodyPr wrap="squar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JaivikSetu: Connecting Farmers and Consumers</a:t>
            </a:r>
            <a:endParaRPr lang="en-US" sz="4450" dirty="0"/>
          </a:p>
        </p:txBody>
      </p:sp>
      <p:sp>
        <p:nvSpPr>
          <p:cNvPr id="4" name="Text 1"/>
          <p:cNvSpPr/>
          <p:nvPr/>
        </p:nvSpPr>
        <p:spPr>
          <a:xfrm>
            <a:off x="6280190" y="4267795"/>
            <a:ext cx="7556421" cy="1451610"/>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JaivikSetu aims to bridge the gap between natural farmers and health-conscious consumers by creating a transparent digital marketplace. Our platform ensures fair prices for farmers and authentic organic products for buyers, fostering trust and sustainability.</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26638"/>
          </a:xfrm>
          <a:prstGeom prst="rect">
            <a:avLst/>
          </a:prstGeom>
        </p:spPr>
      </p:pic>
      <p:sp>
        <p:nvSpPr>
          <p:cNvPr id="3" name="Text 0"/>
          <p:cNvSpPr/>
          <p:nvPr/>
        </p:nvSpPr>
        <p:spPr>
          <a:xfrm>
            <a:off x="735449" y="3360896"/>
            <a:ext cx="12531923" cy="656630"/>
          </a:xfrm>
          <a:prstGeom prst="rect">
            <a:avLst/>
          </a:prstGeom>
          <a:noFill/>
          <a:ln/>
        </p:spPr>
        <p:txBody>
          <a:bodyPr wrap="none" lIns="0" tIns="0" rIns="0" bIns="0" rtlCol="0" anchor="t"/>
          <a:lstStyle/>
          <a:p>
            <a:pPr indent="0" marL="0">
              <a:lnSpc>
                <a:spcPts val="5150"/>
              </a:lnSpc>
              <a:buNone/>
            </a:pPr>
            <a:r>
              <a:rPr lang="en-US" sz="4100" b="1" spc="-124" kern="0" dirty="0">
                <a:solidFill>
                  <a:srgbClr val="000000"/>
                </a:solidFill>
                <a:latin typeface="Inter Bold" pitchFamily="34" charset="0"/>
                <a:ea typeface="Inter Bold" pitchFamily="34" charset="-122"/>
                <a:cs typeface="Inter Bold" pitchFamily="34" charset="-120"/>
              </a:rPr>
              <a:t>Conclusion: Building a Trusted Organic Marketplace</a:t>
            </a:r>
            <a:endParaRPr lang="en-US" sz="4100" dirty="0"/>
          </a:p>
        </p:txBody>
      </p:sp>
      <p:sp>
        <p:nvSpPr>
          <p:cNvPr id="4" name="Text 1"/>
          <p:cNvSpPr/>
          <p:nvPr/>
        </p:nvSpPr>
        <p:spPr>
          <a:xfrm>
            <a:off x="735449" y="4332684"/>
            <a:ext cx="13159502" cy="672465"/>
          </a:xfrm>
          <a:prstGeom prst="rect">
            <a:avLst/>
          </a:prstGeom>
          <a:noFill/>
          <a:ln/>
        </p:spPr>
        <p:txBody>
          <a:bodyPr wrap="square" lIns="0" tIns="0" rIns="0" bIns="0" rtlCol="0" anchor="t"/>
          <a:lstStyle/>
          <a:p>
            <a:pPr indent="0" marL="0">
              <a:lnSpc>
                <a:spcPts val="2600"/>
              </a:lnSpc>
              <a:buNone/>
            </a:pPr>
            <a:r>
              <a:rPr lang="en-US" sz="1650" spc="-33" kern="0" dirty="0">
                <a:solidFill>
                  <a:srgbClr val="272525"/>
                </a:solidFill>
                <a:latin typeface="Inter" pitchFamily="34" charset="0"/>
                <a:ea typeface="Inter" pitchFamily="34" charset="-122"/>
                <a:cs typeface="Inter" pitchFamily="34" charset="-120"/>
              </a:rPr>
              <a:t>JaivikSetu aims to develop a trusted marketplace that is farmer-friendly and trusted by consumers. By proactively addressing problems of trust, traceability, and fair pricing, we are creating a sustainable ecosystem for organic products.</a:t>
            </a:r>
            <a:endParaRPr lang="en-US" sz="1650" dirty="0"/>
          </a:p>
        </p:txBody>
      </p:sp>
      <p:sp>
        <p:nvSpPr>
          <p:cNvPr id="5" name="Text 2"/>
          <p:cNvSpPr/>
          <p:nvPr/>
        </p:nvSpPr>
        <p:spPr>
          <a:xfrm>
            <a:off x="735449" y="5241488"/>
            <a:ext cx="13159502" cy="1008698"/>
          </a:xfrm>
          <a:prstGeom prst="rect">
            <a:avLst/>
          </a:prstGeom>
          <a:noFill/>
          <a:ln/>
        </p:spPr>
        <p:txBody>
          <a:bodyPr wrap="square" lIns="0" tIns="0" rIns="0" bIns="0" rtlCol="0" anchor="t"/>
          <a:lstStyle/>
          <a:p>
            <a:pPr indent="0" marL="0">
              <a:lnSpc>
                <a:spcPts val="2600"/>
              </a:lnSpc>
              <a:buNone/>
            </a:pPr>
            <a:r>
              <a:rPr lang="en-US" sz="1650" spc="-33" kern="0" dirty="0">
                <a:solidFill>
                  <a:srgbClr val="272525"/>
                </a:solidFill>
                <a:latin typeface="Inter" pitchFamily="34" charset="0"/>
                <a:ea typeface="Inter" pitchFamily="34" charset="-122"/>
                <a:cs typeface="Inter" pitchFamily="34" charset="-120"/>
              </a:rPr>
              <a:t>Our vision extends beyond a mere transactional platform. We envision a community where farmers are empowered with the tools and resources to thrive, and consumers can confidently access authentic organic produce. By fostering direct connections and transparent practices, JaivikSetu seeks to redefine the organic market landscape.</a:t>
            </a:r>
            <a:endParaRPr lang="en-US" sz="1650" dirty="0"/>
          </a:p>
        </p:txBody>
      </p:sp>
      <p:sp>
        <p:nvSpPr>
          <p:cNvPr id="6" name="Text 3"/>
          <p:cNvSpPr/>
          <p:nvPr/>
        </p:nvSpPr>
        <p:spPr>
          <a:xfrm>
            <a:off x="735449" y="6486525"/>
            <a:ext cx="13159502" cy="1008698"/>
          </a:xfrm>
          <a:prstGeom prst="rect">
            <a:avLst/>
          </a:prstGeom>
          <a:noFill/>
          <a:ln/>
        </p:spPr>
        <p:txBody>
          <a:bodyPr wrap="square" lIns="0" tIns="0" rIns="0" bIns="0" rtlCol="0" anchor="t"/>
          <a:lstStyle/>
          <a:p>
            <a:pPr indent="0" marL="0">
              <a:lnSpc>
                <a:spcPts val="2600"/>
              </a:lnSpc>
              <a:buNone/>
            </a:pPr>
            <a:r>
              <a:rPr lang="en-US" sz="1650" spc="-33" kern="0" dirty="0">
                <a:solidFill>
                  <a:srgbClr val="272525"/>
                </a:solidFill>
                <a:latin typeface="Inter" pitchFamily="34" charset="0"/>
                <a:ea typeface="Inter" pitchFamily="34" charset="-122"/>
                <a:cs typeface="Inter" pitchFamily="34" charset="-120"/>
              </a:rPr>
              <a:t>Through continuous innovation and a steadfast commitment to our core values, we strive to build a resilient and equitable organic marketplace that benefits all stakeholders. JaivikSetu is more than a platform; it's a promise of quality, integrity, and a healthier future for everyone.</a:t>
            </a:r>
            <a:endParaRPr lang="en-US" sz="16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733901"/>
            <a:ext cx="7556421" cy="1417558"/>
          </a:xfrm>
          <a:prstGeom prst="rect">
            <a:avLst/>
          </a:prstGeom>
          <a:noFill/>
          <a:ln/>
        </p:spPr>
        <p:txBody>
          <a:bodyPr wrap="squar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The Problem: Lack of Trust and Fair Markets</a:t>
            </a:r>
            <a:endParaRPr lang="en-US" sz="4450" dirty="0"/>
          </a:p>
        </p:txBody>
      </p:sp>
      <p:sp>
        <p:nvSpPr>
          <p:cNvPr id="4" name="Text 1"/>
          <p:cNvSpPr/>
          <p:nvPr/>
        </p:nvSpPr>
        <p:spPr>
          <a:xfrm>
            <a:off x="793790" y="2718435"/>
            <a:ext cx="2835235" cy="354330"/>
          </a:xfrm>
          <a:prstGeom prst="rect">
            <a:avLst/>
          </a:prstGeom>
          <a:noFill/>
          <a:ln/>
        </p:spPr>
        <p:txBody>
          <a:bodyPr wrap="none" lIns="0" tIns="0" rIns="0" bIns="0" rtlCol="0" anchor="t"/>
          <a:lstStyle/>
          <a:p>
            <a:pPr indent="0" marL="0">
              <a:lnSpc>
                <a:spcPts val="2750"/>
              </a:lnSpc>
              <a:buNone/>
            </a:pPr>
            <a:r>
              <a:rPr lang="en-US" sz="2200" b="1" spc="-67" kern="0" dirty="0">
                <a:solidFill>
                  <a:srgbClr val="000000"/>
                </a:solidFill>
                <a:latin typeface="Inter Bold" pitchFamily="34" charset="0"/>
                <a:ea typeface="Inter Bold" pitchFamily="34" charset="-122"/>
                <a:cs typeface="Inter Bold" pitchFamily="34" charset="-120"/>
              </a:rPr>
              <a:t>Farmers' Struggle</a:t>
            </a:r>
            <a:endParaRPr lang="en-US" sz="2200" dirty="0"/>
          </a:p>
        </p:txBody>
      </p:sp>
      <p:sp>
        <p:nvSpPr>
          <p:cNvPr id="5" name="Text 2"/>
          <p:cNvSpPr/>
          <p:nvPr/>
        </p:nvSpPr>
        <p:spPr>
          <a:xfrm>
            <a:off x="793790" y="3299579"/>
            <a:ext cx="3501509" cy="3629025"/>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Small-scale farmers who commit to natural farming often lack direct access to consumers, forcing them to sell through intermediaries. These middlemen frequently offer prices that barely cover the cost of production, trapping farmers in a cycle of debt and discouraging sustainable practices.</a:t>
            </a:r>
            <a:endParaRPr lang="en-US" sz="1750" dirty="0"/>
          </a:p>
        </p:txBody>
      </p:sp>
      <p:sp>
        <p:nvSpPr>
          <p:cNvPr id="6" name="Text 3"/>
          <p:cNvSpPr/>
          <p:nvPr/>
        </p:nvSpPr>
        <p:spPr>
          <a:xfrm>
            <a:off x="4856321" y="2718435"/>
            <a:ext cx="2835235" cy="354330"/>
          </a:xfrm>
          <a:prstGeom prst="rect">
            <a:avLst/>
          </a:prstGeom>
          <a:noFill/>
          <a:ln/>
        </p:spPr>
        <p:txBody>
          <a:bodyPr wrap="none" lIns="0" tIns="0" rIns="0" bIns="0" rtlCol="0" anchor="t"/>
          <a:lstStyle/>
          <a:p>
            <a:pPr indent="0" marL="0">
              <a:lnSpc>
                <a:spcPts val="2750"/>
              </a:lnSpc>
              <a:buNone/>
            </a:pPr>
            <a:r>
              <a:rPr lang="en-US" sz="2200" b="1" spc="-67" kern="0" dirty="0">
                <a:solidFill>
                  <a:srgbClr val="000000"/>
                </a:solidFill>
                <a:latin typeface="Inter Bold" pitchFamily="34" charset="0"/>
                <a:ea typeface="Inter Bold" pitchFamily="34" charset="-122"/>
                <a:cs typeface="Inter Bold" pitchFamily="34" charset="-120"/>
              </a:rPr>
              <a:t>Consumers' Dilemma</a:t>
            </a:r>
            <a:endParaRPr lang="en-US" sz="2200" dirty="0"/>
          </a:p>
        </p:txBody>
      </p:sp>
      <p:sp>
        <p:nvSpPr>
          <p:cNvPr id="7" name="Text 4"/>
          <p:cNvSpPr/>
          <p:nvPr/>
        </p:nvSpPr>
        <p:spPr>
          <a:xfrm>
            <a:off x="4856321" y="3299579"/>
            <a:ext cx="3501509" cy="3991928"/>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Consumers are increasingly skeptical about "organic" labels due to widespread reports of fraudulent products in the market. The absence of a reliable verification system makes it difficult for buyers to distinguish genuine organic produce from conventionally grown items falsely marketed as organic, eroding consumer trust.</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802499"/>
            <a:ext cx="12407860"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Our Solution: A Transparent Digital Marketplace</a:t>
            </a:r>
            <a:endParaRPr lang="en-US" sz="4450" dirty="0"/>
          </a:p>
        </p:txBody>
      </p:sp>
      <p:sp>
        <p:nvSpPr>
          <p:cNvPr id="4" name="Shape 1"/>
          <p:cNvSpPr/>
          <p:nvPr/>
        </p:nvSpPr>
        <p:spPr>
          <a:xfrm>
            <a:off x="793790" y="4851440"/>
            <a:ext cx="4196358" cy="2410897"/>
          </a:xfrm>
          <a:prstGeom prst="roundRect">
            <a:avLst>
              <a:gd name="adj" fmla="val 3952"/>
            </a:avLst>
          </a:prstGeom>
          <a:solidFill>
            <a:srgbClr val="DADBF1"/>
          </a:solidFill>
          <a:ln w="7620">
            <a:solidFill>
              <a:srgbClr val="C0C1D7"/>
            </a:solidFill>
            <a:prstDash val="solid"/>
          </a:ln>
        </p:spPr>
      </p:sp>
      <p:sp>
        <p:nvSpPr>
          <p:cNvPr id="5" name="Text 2"/>
          <p:cNvSpPr/>
          <p:nvPr/>
        </p:nvSpPr>
        <p:spPr>
          <a:xfrm>
            <a:off x="1028224" y="5085874"/>
            <a:ext cx="2835235" cy="354330"/>
          </a:xfrm>
          <a:prstGeom prst="rect">
            <a:avLst/>
          </a:prstGeom>
          <a:noFill/>
          <a:ln/>
        </p:spPr>
        <p:txBody>
          <a:bodyPr wrap="none" lIns="0" tIns="0" rIns="0" bIns="0" rtlCol="0" anchor="t"/>
          <a:lstStyle/>
          <a:p>
            <a:pPr indent="0" marL="0">
              <a:lnSpc>
                <a:spcPts val="2750"/>
              </a:lnSpc>
              <a:buNone/>
            </a:pPr>
            <a:r>
              <a:rPr lang="en-US" sz="2200" b="1" spc="-67" kern="0" dirty="0">
                <a:solidFill>
                  <a:srgbClr val="272525"/>
                </a:solidFill>
                <a:latin typeface="Inter Bold" pitchFamily="34" charset="0"/>
                <a:ea typeface="Inter Bold" pitchFamily="34" charset="-122"/>
                <a:cs typeface="Inter Bold" pitchFamily="34" charset="-120"/>
              </a:rPr>
              <a:t>Direct Connection</a:t>
            </a:r>
            <a:endParaRPr lang="en-US" sz="2200" dirty="0"/>
          </a:p>
        </p:txBody>
      </p:sp>
      <p:sp>
        <p:nvSpPr>
          <p:cNvPr id="6" name="Text 3"/>
          <p:cNvSpPr/>
          <p:nvPr/>
        </p:nvSpPr>
        <p:spPr>
          <a:xfrm>
            <a:off x="1028224" y="5576292"/>
            <a:ext cx="3727490" cy="1451610"/>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Connect verified natural farmers directly with conscious consumers, eliminating unnecessary middlemen.</a:t>
            </a:r>
            <a:endParaRPr lang="en-US" sz="1750" dirty="0"/>
          </a:p>
        </p:txBody>
      </p:sp>
      <p:sp>
        <p:nvSpPr>
          <p:cNvPr id="7" name="Shape 4"/>
          <p:cNvSpPr/>
          <p:nvPr/>
        </p:nvSpPr>
        <p:spPr>
          <a:xfrm>
            <a:off x="5216962" y="4851440"/>
            <a:ext cx="4196358" cy="2410897"/>
          </a:xfrm>
          <a:prstGeom prst="roundRect">
            <a:avLst>
              <a:gd name="adj" fmla="val 3952"/>
            </a:avLst>
          </a:prstGeom>
          <a:solidFill>
            <a:srgbClr val="DADBF1"/>
          </a:solidFill>
          <a:ln w="7620">
            <a:solidFill>
              <a:srgbClr val="C0C1D7"/>
            </a:solidFill>
            <a:prstDash val="solid"/>
          </a:ln>
        </p:spPr>
      </p:sp>
      <p:sp>
        <p:nvSpPr>
          <p:cNvPr id="8" name="Text 5"/>
          <p:cNvSpPr/>
          <p:nvPr/>
        </p:nvSpPr>
        <p:spPr>
          <a:xfrm>
            <a:off x="5451396" y="5085874"/>
            <a:ext cx="2835235" cy="354330"/>
          </a:xfrm>
          <a:prstGeom prst="rect">
            <a:avLst/>
          </a:prstGeom>
          <a:noFill/>
          <a:ln/>
        </p:spPr>
        <p:txBody>
          <a:bodyPr wrap="none" lIns="0" tIns="0" rIns="0" bIns="0" rtlCol="0" anchor="t"/>
          <a:lstStyle/>
          <a:p>
            <a:pPr indent="0" marL="0">
              <a:lnSpc>
                <a:spcPts val="2750"/>
              </a:lnSpc>
              <a:buNone/>
            </a:pPr>
            <a:r>
              <a:rPr lang="en-US" sz="2200" b="1" spc="-67" kern="0" dirty="0">
                <a:solidFill>
                  <a:srgbClr val="272525"/>
                </a:solidFill>
                <a:latin typeface="Inter Bold" pitchFamily="34" charset="0"/>
                <a:ea typeface="Inter Bold" pitchFamily="34" charset="-122"/>
                <a:cs typeface="Inter Bold" pitchFamily="34" charset="-120"/>
              </a:rPr>
              <a:t>QR Code Traceability</a:t>
            </a:r>
            <a:endParaRPr lang="en-US" sz="2200" dirty="0"/>
          </a:p>
        </p:txBody>
      </p:sp>
      <p:sp>
        <p:nvSpPr>
          <p:cNvPr id="9" name="Text 6"/>
          <p:cNvSpPr/>
          <p:nvPr/>
        </p:nvSpPr>
        <p:spPr>
          <a:xfrm>
            <a:off x="5451396" y="5576292"/>
            <a:ext cx="3727490" cy="1088708"/>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Offer QR code-based traceability of origin and farming methods for products, ensuring consumer trust.</a:t>
            </a:r>
            <a:endParaRPr lang="en-US" sz="1750" dirty="0"/>
          </a:p>
        </p:txBody>
      </p:sp>
      <p:sp>
        <p:nvSpPr>
          <p:cNvPr id="10" name="Shape 7"/>
          <p:cNvSpPr/>
          <p:nvPr/>
        </p:nvSpPr>
        <p:spPr>
          <a:xfrm>
            <a:off x="9640133" y="4851440"/>
            <a:ext cx="4196358" cy="2410897"/>
          </a:xfrm>
          <a:prstGeom prst="roundRect">
            <a:avLst>
              <a:gd name="adj" fmla="val 3952"/>
            </a:avLst>
          </a:prstGeom>
          <a:solidFill>
            <a:srgbClr val="DADBF1"/>
          </a:solidFill>
          <a:ln w="7620">
            <a:solidFill>
              <a:srgbClr val="C0C1D7"/>
            </a:solidFill>
            <a:prstDash val="solid"/>
          </a:ln>
        </p:spPr>
      </p:sp>
      <p:sp>
        <p:nvSpPr>
          <p:cNvPr id="11" name="Text 8"/>
          <p:cNvSpPr/>
          <p:nvPr/>
        </p:nvSpPr>
        <p:spPr>
          <a:xfrm>
            <a:off x="9874568" y="5085874"/>
            <a:ext cx="2835235" cy="354330"/>
          </a:xfrm>
          <a:prstGeom prst="rect">
            <a:avLst/>
          </a:prstGeom>
          <a:noFill/>
          <a:ln/>
        </p:spPr>
        <p:txBody>
          <a:bodyPr wrap="none" lIns="0" tIns="0" rIns="0" bIns="0" rtlCol="0" anchor="t"/>
          <a:lstStyle/>
          <a:p>
            <a:pPr indent="0" marL="0">
              <a:lnSpc>
                <a:spcPts val="2750"/>
              </a:lnSpc>
              <a:buNone/>
            </a:pPr>
            <a:r>
              <a:rPr lang="en-US" sz="2200" b="1" spc="-67" kern="0" dirty="0">
                <a:solidFill>
                  <a:srgbClr val="272525"/>
                </a:solidFill>
                <a:latin typeface="Inter Bold" pitchFamily="34" charset="0"/>
                <a:ea typeface="Inter Bold" pitchFamily="34" charset="-122"/>
                <a:cs typeface="Inter Bold" pitchFamily="34" charset="-120"/>
              </a:rPr>
              <a:t>Fair Pricing</a:t>
            </a:r>
            <a:endParaRPr lang="en-US" sz="2200" dirty="0"/>
          </a:p>
        </p:txBody>
      </p:sp>
      <p:sp>
        <p:nvSpPr>
          <p:cNvPr id="12" name="Text 9"/>
          <p:cNvSpPr/>
          <p:nvPr/>
        </p:nvSpPr>
        <p:spPr>
          <a:xfrm>
            <a:off x="9874568" y="5576292"/>
            <a:ext cx="3727490" cy="1451610"/>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Provide fair prices to farmers and affordable organic food to consumers through a transparent system.</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74370" y="531852"/>
            <a:ext cx="7795260" cy="1204198"/>
          </a:xfrm>
          <a:prstGeom prst="rect">
            <a:avLst/>
          </a:prstGeom>
          <a:noFill/>
          <a:ln/>
        </p:spPr>
        <p:txBody>
          <a:bodyPr wrap="square" lIns="0" tIns="0" rIns="0" bIns="0" rtlCol="0" anchor="t"/>
          <a:lstStyle/>
          <a:p>
            <a:pPr indent="0" marL="0">
              <a:lnSpc>
                <a:spcPts val="4700"/>
              </a:lnSpc>
              <a:buNone/>
            </a:pPr>
            <a:r>
              <a:rPr lang="en-US" sz="3750" b="1" spc="-114" kern="0" dirty="0">
                <a:solidFill>
                  <a:srgbClr val="000000"/>
                </a:solidFill>
                <a:latin typeface="Inter Bold" pitchFamily="34" charset="0"/>
                <a:ea typeface="Inter Bold" pitchFamily="34" charset="-122"/>
                <a:cs typeface="Inter Bold" pitchFamily="34" charset="-120"/>
              </a:rPr>
              <a:t>How JaivikSetu Works: A Step-by-Step Approach</a:t>
            </a:r>
            <a:endParaRPr lang="en-US" sz="3750" dirty="0"/>
          </a:p>
        </p:txBody>
      </p:sp>
      <p:pic>
        <p:nvPicPr>
          <p:cNvPr id="4" name="Image 1" descr="preencoded.png">    </p:cNvPr>
          <p:cNvPicPr>
            <a:picLocks noChangeAspect="1"/>
          </p:cNvPicPr>
          <p:nvPr/>
        </p:nvPicPr>
        <p:blipFill>
          <a:blip r:embed="rId2"/>
          <a:stretch>
            <a:fillRect/>
          </a:stretch>
        </p:blipFill>
        <p:spPr>
          <a:xfrm>
            <a:off x="674370" y="2025015"/>
            <a:ext cx="963335" cy="1418153"/>
          </a:xfrm>
          <a:prstGeom prst="rect">
            <a:avLst/>
          </a:prstGeom>
        </p:spPr>
      </p:pic>
      <p:sp>
        <p:nvSpPr>
          <p:cNvPr id="5" name="Text 1"/>
          <p:cNvSpPr/>
          <p:nvPr/>
        </p:nvSpPr>
        <p:spPr>
          <a:xfrm>
            <a:off x="1926669" y="2217658"/>
            <a:ext cx="2408515" cy="300990"/>
          </a:xfrm>
          <a:prstGeom prst="rect">
            <a:avLst/>
          </a:prstGeom>
          <a:noFill/>
          <a:ln/>
        </p:spPr>
        <p:txBody>
          <a:bodyPr wrap="none" lIns="0" tIns="0" rIns="0" bIns="0" rtlCol="0" anchor="t"/>
          <a:lstStyle/>
          <a:p>
            <a:pPr algn="l" indent="0" marL="0">
              <a:lnSpc>
                <a:spcPts val="2350"/>
              </a:lnSpc>
              <a:buNone/>
            </a:pPr>
            <a:r>
              <a:rPr lang="en-US" sz="1850" b="1" spc="-57" kern="0" dirty="0">
                <a:solidFill>
                  <a:srgbClr val="272525"/>
                </a:solidFill>
                <a:latin typeface="Inter Bold" pitchFamily="34" charset="0"/>
                <a:ea typeface="Inter Bold" pitchFamily="34" charset="-122"/>
                <a:cs typeface="Inter Bold" pitchFamily="34" charset="-120"/>
              </a:rPr>
              <a:t>Farmer Verification</a:t>
            </a:r>
            <a:endParaRPr lang="en-US" sz="1850" dirty="0"/>
          </a:p>
        </p:txBody>
      </p:sp>
      <p:sp>
        <p:nvSpPr>
          <p:cNvPr id="6" name="Text 2"/>
          <p:cNvSpPr/>
          <p:nvPr/>
        </p:nvSpPr>
        <p:spPr>
          <a:xfrm>
            <a:off x="1926669" y="2634258"/>
            <a:ext cx="6542961" cy="616268"/>
          </a:xfrm>
          <a:prstGeom prst="rect">
            <a:avLst/>
          </a:prstGeom>
          <a:noFill/>
          <a:ln/>
        </p:spPr>
        <p:txBody>
          <a:bodyPr wrap="square" lIns="0" tIns="0" rIns="0" bIns="0" rtlCol="0" anchor="t"/>
          <a:lstStyle/>
          <a:p>
            <a:pPr algn="l" indent="0" marL="0">
              <a:lnSpc>
                <a:spcPts val="2400"/>
              </a:lnSpc>
              <a:buNone/>
            </a:pPr>
            <a:r>
              <a:rPr lang="en-US" sz="1500" spc="-30" kern="0" dirty="0">
                <a:solidFill>
                  <a:srgbClr val="272525"/>
                </a:solidFill>
                <a:latin typeface="Inter" pitchFamily="34" charset="0"/>
                <a:ea typeface="Inter" pitchFamily="34" charset="-122"/>
                <a:cs typeface="Inter" pitchFamily="34" charset="-120"/>
              </a:rPr>
              <a:t>Farmers submit documents and farming practices for third-party inspection and certification.</a:t>
            </a:r>
            <a:endParaRPr lang="en-US" sz="1500" dirty="0"/>
          </a:p>
        </p:txBody>
      </p:sp>
      <p:pic>
        <p:nvPicPr>
          <p:cNvPr id="7" name="Image 2" descr="preencoded.png">    </p:cNvPr>
          <p:cNvPicPr>
            <a:picLocks noChangeAspect="1"/>
          </p:cNvPicPr>
          <p:nvPr/>
        </p:nvPicPr>
        <p:blipFill>
          <a:blip r:embed="rId3"/>
          <a:stretch>
            <a:fillRect/>
          </a:stretch>
        </p:blipFill>
        <p:spPr>
          <a:xfrm>
            <a:off x="674370" y="3443168"/>
            <a:ext cx="963335" cy="1418153"/>
          </a:xfrm>
          <a:prstGeom prst="rect">
            <a:avLst/>
          </a:prstGeom>
        </p:spPr>
      </p:pic>
      <p:sp>
        <p:nvSpPr>
          <p:cNvPr id="8" name="Text 3"/>
          <p:cNvSpPr/>
          <p:nvPr/>
        </p:nvSpPr>
        <p:spPr>
          <a:xfrm>
            <a:off x="1926669" y="3635812"/>
            <a:ext cx="2408515" cy="300990"/>
          </a:xfrm>
          <a:prstGeom prst="rect">
            <a:avLst/>
          </a:prstGeom>
          <a:noFill/>
          <a:ln/>
        </p:spPr>
        <p:txBody>
          <a:bodyPr wrap="none" lIns="0" tIns="0" rIns="0" bIns="0" rtlCol="0" anchor="t"/>
          <a:lstStyle/>
          <a:p>
            <a:pPr algn="l" indent="0" marL="0">
              <a:lnSpc>
                <a:spcPts val="2350"/>
              </a:lnSpc>
              <a:buNone/>
            </a:pPr>
            <a:r>
              <a:rPr lang="en-US" sz="1850" b="1" spc="-57" kern="0" dirty="0">
                <a:solidFill>
                  <a:srgbClr val="272525"/>
                </a:solidFill>
                <a:latin typeface="Inter Bold" pitchFamily="34" charset="0"/>
                <a:ea typeface="Inter Bold" pitchFamily="34" charset="-122"/>
                <a:cs typeface="Inter Bold" pitchFamily="34" charset="-120"/>
              </a:rPr>
              <a:t>QR Code Generation</a:t>
            </a:r>
            <a:endParaRPr lang="en-US" sz="1850" dirty="0"/>
          </a:p>
        </p:txBody>
      </p:sp>
      <p:sp>
        <p:nvSpPr>
          <p:cNvPr id="9" name="Text 4"/>
          <p:cNvSpPr/>
          <p:nvPr/>
        </p:nvSpPr>
        <p:spPr>
          <a:xfrm>
            <a:off x="1926669" y="4052411"/>
            <a:ext cx="6542961" cy="616268"/>
          </a:xfrm>
          <a:prstGeom prst="rect">
            <a:avLst/>
          </a:prstGeom>
          <a:noFill/>
          <a:ln/>
        </p:spPr>
        <p:txBody>
          <a:bodyPr wrap="square" lIns="0" tIns="0" rIns="0" bIns="0" rtlCol="0" anchor="t"/>
          <a:lstStyle/>
          <a:p>
            <a:pPr algn="l" indent="0" marL="0">
              <a:lnSpc>
                <a:spcPts val="2400"/>
              </a:lnSpc>
              <a:buNone/>
            </a:pPr>
            <a:r>
              <a:rPr lang="en-US" sz="1500" spc="-30" kern="0" dirty="0">
                <a:solidFill>
                  <a:srgbClr val="272525"/>
                </a:solidFill>
                <a:latin typeface="Inter" pitchFamily="34" charset="0"/>
                <a:ea typeface="Inter" pitchFamily="34" charset="-122"/>
                <a:cs typeface="Inter" pitchFamily="34" charset="-120"/>
              </a:rPr>
              <a:t>Each product is assigned a unique QR code linking to details about its origin, farming, and certification.</a:t>
            </a:r>
            <a:endParaRPr lang="en-US" sz="1500" dirty="0"/>
          </a:p>
        </p:txBody>
      </p:sp>
      <p:pic>
        <p:nvPicPr>
          <p:cNvPr id="10" name="Image 3" descr="preencoded.png">    </p:cNvPr>
          <p:cNvPicPr>
            <a:picLocks noChangeAspect="1"/>
          </p:cNvPicPr>
          <p:nvPr/>
        </p:nvPicPr>
        <p:blipFill>
          <a:blip r:embed="rId4"/>
          <a:stretch>
            <a:fillRect/>
          </a:stretch>
        </p:blipFill>
        <p:spPr>
          <a:xfrm>
            <a:off x="674370" y="4861322"/>
            <a:ext cx="963335" cy="1418153"/>
          </a:xfrm>
          <a:prstGeom prst="rect">
            <a:avLst/>
          </a:prstGeom>
        </p:spPr>
      </p:pic>
      <p:sp>
        <p:nvSpPr>
          <p:cNvPr id="11" name="Text 5"/>
          <p:cNvSpPr/>
          <p:nvPr/>
        </p:nvSpPr>
        <p:spPr>
          <a:xfrm>
            <a:off x="1926669" y="5053965"/>
            <a:ext cx="2408515" cy="300990"/>
          </a:xfrm>
          <a:prstGeom prst="rect">
            <a:avLst/>
          </a:prstGeom>
          <a:noFill/>
          <a:ln/>
        </p:spPr>
        <p:txBody>
          <a:bodyPr wrap="none" lIns="0" tIns="0" rIns="0" bIns="0" rtlCol="0" anchor="t"/>
          <a:lstStyle/>
          <a:p>
            <a:pPr algn="l" indent="0" marL="0">
              <a:lnSpc>
                <a:spcPts val="2350"/>
              </a:lnSpc>
              <a:buNone/>
            </a:pPr>
            <a:r>
              <a:rPr lang="en-US" sz="1850" b="1" spc="-57" kern="0" dirty="0">
                <a:solidFill>
                  <a:srgbClr val="272525"/>
                </a:solidFill>
                <a:latin typeface="Inter Bold" pitchFamily="34" charset="0"/>
                <a:ea typeface="Inter Bold" pitchFamily="34" charset="-122"/>
                <a:cs typeface="Inter Bold" pitchFamily="34" charset="-120"/>
              </a:rPr>
              <a:t>Direct Selling</a:t>
            </a:r>
            <a:endParaRPr lang="en-US" sz="1850" dirty="0"/>
          </a:p>
        </p:txBody>
      </p:sp>
      <p:sp>
        <p:nvSpPr>
          <p:cNvPr id="12" name="Text 6"/>
          <p:cNvSpPr/>
          <p:nvPr/>
        </p:nvSpPr>
        <p:spPr>
          <a:xfrm>
            <a:off x="1926669" y="5470565"/>
            <a:ext cx="6542961" cy="616268"/>
          </a:xfrm>
          <a:prstGeom prst="rect">
            <a:avLst/>
          </a:prstGeom>
          <a:noFill/>
          <a:ln/>
        </p:spPr>
        <p:txBody>
          <a:bodyPr wrap="square" lIns="0" tIns="0" rIns="0" bIns="0" rtlCol="0" anchor="t"/>
          <a:lstStyle/>
          <a:p>
            <a:pPr algn="l" indent="0" marL="0">
              <a:lnSpc>
                <a:spcPts val="2400"/>
              </a:lnSpc>
              <a:buNone/>
            </a:pPr>
            <a:r>
              <a:rPr lang="en-US" sz="1500" spc="-30" kern="0" dirty="0">
                <a:solidFill>
                  <a:srgbClr val="272525"/>
                </a:solidFill>
                <a:latin typeface="Inter" pitchFamily="34" charset="0"/>
                <a:ea typeface="Inter" pitchFamily="34" charset="-122"/>
                <a:cs typeface="Inter" pitchFamily="34" charset="-120"/>
              </a:rPr>
              <a:t>Verified farmers list products with fair pricing, allowing consumers to purchase directly.</a:t>
            </a:r>
            <a:endParaRPr lang="en-US" sz="1500" dirty="0"/>
          </a:p>
        </p:txBody>
      </p:sp>
      <p:pic>
        <p:nvPicPr>
          <p:cNvPr id="13" name="Image 4" descr="preencoded.png">    </p:cNvPr>
          <p:cNvPicPr>
            <a:picLocks noChangeAspect="1"/>
          </p:cNvPicPr>
          <p:nvPr/>
        </p:nvPicPr>
        <p:blipFill>
          <a:blip r:embed="rId5"/>
          <a:stretch>
            <a:fillRect/>
          </a:stretch>
        </p:blipFill>
        <p:spPr>
          <a:xfrm>
            <a:off x="674370" y="6279475"/>
            <a:ext cx="963335" cy="1418153"/>
          </a:xfrm>
          <a:prstGeom prst="rect">
            <a:avLst/>
          </a:prstGeom>
        </p:spPr>
      </p:pic>
      <p:sp>
        <p:nvSpPr>
          <p:cNvPr id="14" name="Text 7"/>
          <p:cNvSpPr/>
          <p:nvPr/>
        </p:nvSpPr>
        <p:spPr>
          <a:xfrm>
            <a:off x="1926669" y="6472118"/>
            <a:ext cx="2408515" cy="300990"/>
          </a:xfrm>
          <a:prstGeom prst="rect">
            <a:avLst/>
          </a:prstGeom>
          <a:noFill/>
          <a:ln/>
        </p:spPr>
        <p:txBody>
          <a:bodyPr wrap="none" lIns="0" tIns="0" rIns="0" bIns="0" rtlCol="0" anchor="t"/>
          <a:lstStyle/>
          <a:p>
            <a:pPr algn="l" indent="0" marL="0">
              <a:lnSpc>
                <a:spcPts val="2350"/>
              </a:lnSpc>
              <a:buNone/>
            </a:pPr>
            <a:r>
              <a:rPr lang="en-US" sz="1850" b="1" spc="-57" kern="0" dirty="0">
                <a:solidFill>
                  <a:srgbClr val="272525"/>
                </a:solidFill>
                <a:latin typeface="Inter Bold" pitchFamily="34" charset="0"/>
                <a:ea typeface="Inter Bold" pitchFamily="34" charset="-122"/>
                <a:cs typeface="Inter Bold" pitchFamily="34" charset="-120"/>
              </a:rPr>
              <a:t>Order Management</a:t>
            </a:r>
            <a:endParaRPr lang="en-US" sz="1850" dirty="0"/>
          </a:p>
        </p:txBody>
      </p:sp>
      <p:sp>
        <p:nvSpPr>
          <p:cNvPr id="15" name="Text 8"/>
          <p:cNvSpPr/>
          <p:nvPr/>
        </p:nvSpPr>
        <p:spPr>
          <a:xfrm>
            <a:off x="1926669" y="6888718"/>
            <a:ext cx="6542961" cy="616268"/>
          </a:xfrm>
          <a:prstGeom prst="rect">
            <a:avLst/>
          </a:prstGeom>
          <a:noFill/>
          <a:ln/>
        </p:spPr>
        <p:txBody>
          <a:bodyPr wrap="square" lIns="0" tIns="0" rIns="0" bIns="0" rtlCol="0" anchor="t"/>
          <a:lstStyle/>
          <a:p>
            <a:pPr algn="l" indent="0" marL="0">
              <a:lnSpc>
                <a:spcPts val="2400"/>
              </a:lnSpc>
              <a:buNone/>
            </a:pPr>
            <a:r>
              <a:rPr lang="en-US" sz="1500" spc="-30" kern="0" dirty="0">
                <a:solidFill>
                  <a:srgbClr val="272525"/>
                </a:solidFill>
                <a:latin typeface="Inter" pitchFamily="34" charset="0"/>
                <a:ea typeface="Inter" pitchFamily="34" charset="-122"/>
                <a:cs typeface="Inter" pitchFamily="34" charset="-120"/>
              </a:rPr>
              <a:t>The platform supports easy ordering, secure payments, and doorstep delivery.</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867972"/>
            <a:ext cx="7556421" cy="1417558"/>
          </a:xfrm>
          <a:prstGeom prst="rect">
            <a:avLst/>
          </a:prstGeom>
          <a:noFill/>
          <a:ln/>
        </p:spPr>
        <p:txBody>
          <a:bodyPr wrap="squar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Target Audience: Who Benefits from JaivikSetu?</a:t>
            </a:r>
            <a:endParaRPr lang="en-US" sz="4450" dirty="0"/>
          </a:p>
        </p:txBody>
      </p:sp>
      <p:pic>
        <p:nvPicPr>
          <p:cNvPr id="4" name="Image 1" descr="preencoded.png">    </p:cNvPr>
          <p:cNvPicPr>
            <a:picLocks noChangeAspect="1"/>
          </p:cNvPicPr>
          <p:nvPr/>
        </p:nvPicPr>
        <p:blipFill>
          <a:blip r:embed="rId2"/>
          <a:stretch>
            <a:fillRect/>
          </a:stretch>
        </p:blipFill>
        <p:spPr>
          <a:xfrm>
            <a:off x="6280190" y="3625691"/>
            <a:ext cx="566976" cy="566976"/>
          </a:xfrm>
          <a:prstGeom prst="rect">
            <a:avLst/>
          </a:prstGeom>
        </p:spPr>
      </p:pic>
      <p:sp>
        <p:nvSpPr>
          <p:cNvPr id="5" name="Text 1"/>
          <p:cNvSpPr/>
          <p:nvPr/>
        </p:nvSpPr>
        <p:spPr>
          <a:xfrm>
            <a:off x="6280190" y="4419481"/>
            <a:ext cx="2291953" cy="354330"/>
          </a:xfrm>
          <a:prstGeom prst="rect">
            <a:avLst/>
          </a:prstGeom>
          <a:noFill/>
          <a:ln/>
        </p:spPr>
        <p:txBody>
          <a:bodyPr wrap="none" lIns="0" tIns="0" rIns="0" bIns="0" rtlCol="0" anchor="t"/>
          <a:lstStyle/>
          <a:p>
            <a:pPr algn="l" indent="0" marL="0">
              <a:lnSpc>
                <a:spcPts val="2750"/>
              </a:lnSpc>
              <a:buNone/>
            </a:pPr>
            <a:r>
              <a:rPr lang="en-US" sz="2200" b="1" spc="-67" kern="0" dirty="0">
                <a:solidFill>
                  <a:srgbClr val="272525"/>
                </a:solidFill>
                <a:latin typeface="Inter Bold" pitchFamily="34" charset="0"/>
                <a:ea typeface="Inter Bold" pitchFamily="34" charset="-122"/>
                <a:cs typeface="Inter Bold" pitchFamily="34" charset="-120"/>
              </a:rPr>
              <a:t>Farmers</a:t>
            </a:r>
            <a:endParaRPr lang="en-US" sz="2200" dirty="0"/>
          </a:p>
        </p:txBody>
      </p:sp>
      <p:sp>
        <p:nvSpPr>
          <p:cNvPr id="6" name="Text 2"/>
          <p:cNvSpPr/>
          <p:nvPr/>
        </p:nvSpPr>
        <p:spPr>
          <a:xfrm>
            <a:off x="6280190" y="4909899"/>
            <a:ext cx="2291953" cy="1451610"/>
          </a:xfrm>
          <a:prstGeom prst="rect">
            <a:avLst/>
          </a:prstGeom>
          <a:noFill/>
          <a:ln/>
        </p:spPr>
        <p:txBody>
          <a:bodyPr wrap="squar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Small and mid-sized natural farmers who need a better market without middlemen.</a:t>
            </a:r>
            <a:endParaRPr lang="en-US" sz="1750" dirty="0"/>
          </a:p>
        </p:txBody>
      </p:sp>
      <p:pic>
        <p:nvPicPr>
          <p:cNvPr id="7" name="Image 2" descr="preencoded.png">    </p:cNvPr>
          <p:cNvPicPr>
            <a:picLocks noChangeAspect="1"/>
          </p:cNvPicPr>
          <p:nvPr/>
        </p:nvPicPr>
        <p:blipFill>
          <a:blip r:embed="rId3"/>
          <a:stretch>
            <a:fillRect/>
          </a:stretch>
        </p:blipFill>
        <p:spPr>
          <a:xfrm>
            <a:off x="8912304" y="3625691"/>
            <a:ext cx="566976" cy="566976"/>
          </a:xfrm>
          <a:prstGeom prst="rect">
            <a:avLst/>
          </a:prstGeom>
        </p:spPr>
      </p:pic>
      <p:sp>
        <p:nvSpPr>
          <p:cNvPr id="8" name="Text 3"/>
          <p:cNvSpPr/>
          <p:nvPr/>
        </p:nvSpPr>
        <p:spPr>
          <a:xfrm>
            <a:off x="8912304" y="4419481"/>
            <a:ext cx="2292072" cy="354330"/>
          </a:xfrm>
          <a:prstGeom prst="rect">
            <a:avLst/>
          </a:prstGeom>
          <a:noFill/>
          <a:ln/>
        </p:spPr>
        <p:txBody>
          <a:bodyPr wrap="none" lIns="0" tIns="0" rIns="0" bIns="0" rtlCol="0" anchor="t"/>
          <a:lstStyle/>
          <a:p>
            <a:pPr algn="l" indent="0" marL="0">
              <a:lnSpc>
                <a:spcPts val="2750"/>
              </a:lnSpc>
              <a:buNone/>
            </a:pPr>
            <a:r>
              <a:rPr lang="en-US" sz="2200" b="1" spc="-67" kern="0" dirty="0">
                <a:solidFill>
                  <a:srgbClr val="272525"/>
                </a:solidFill>
                <a:latin typeface="Inter Bold" pitchFamily="34" charset="0"/>
                <a:ea typeface="Inter Bold" pitchFamily="34" charset="-122"/>
                <a:cs typeface="Inter Bold" pitchFamily="34" charset="-120"/>
              </a:rPr>
              <a:t>Consumers</a:t>
            </a:r>
            <a:endParaRPr lang="en-US" sz="2200" dirty="0"/>
          </a:p>
        </p:txBody>
      </p:sp>
      <p:sp>
        <p:nvSpPr>
          <p:cNvPr id="9" name="Text 4"/>
          <p:cNvSpPr/>
          <p:nvPr/>
        </p:nvSpPr>
        <p:spPr>
          <a:xfrm>
            <a:off x="8912304" y="4909899"/>
            <a:ext cx="2292072" cy="1451610"/>
          </a:xfrm>
          <a:prstGeom prst="rect">
            <a:avLst/>
          </a:prstGeom>
          <a:noFill/>
          <a:ln/>
        </p:spPr>
        <p:txBody>
          <a:bodyPr wrap="squar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Health-conscious buyers who want trustworthy organic products.</a:t>
            </a:r>
            <a:endParaRPr lang="en-US" sz="1750" dirty="0"/>
          </a:p>
        </p:txBody>
      </p:sp>
      <p:pic>
        <p:nvPicPr>
          <p:cNvPr id="10" name="Image 3" descr="preencoded.png">    </p:cNvPr>
          <p:cNvPicPr>
            <a:picLocks noChangeAspect="1"/>
          </p:cNvPicPr>
          <p:nvPr/>
        </p:nvPicPr>
        <p:blipFill>
          <a:blip r:embed="rId4"/>
          <a:stretch>
            <a:fillRect/>
          </a:stretch>
        </p:blipFill>
        <p:spPr>
          <a:xfrm>
            <a:off x="11544538" y="3625691"/>
            <a:ext cx="566976" cy="566976"/>
          </a:xfrm>
          <a:prstGeom prst="rect">
            <a:avLst/>
          </a:prstGeom>
        </p:spPr>
      </p:pic>
      <p:sp>
        <p:nvSpPr>
          <p:cNvPr id="11" name="Text 5"/>
          <p:cNvSpPr/>
          <p:nvPr/>
        </p:nvSpPr>
        <p:spPr>
          <a:xfrm>
            <a:off x="11544538" y="4419481"/>
            <a:ext cx="2291953" cy="708660"/>
          </a:xfrm>
          <a:prstGeom prst="rect">
            <a:avLst/>
          </a:prstGeom>
          <a:noFill/>
          <a:ln/>
        </p:spPr>
        <p:txBody>
          <a:bodyPr wrap="square" lIns="0" tIns="0" rIns="0" bIns="0" rtlCol="0" anchor="t"/>
          <a:lstStyle/>
          <a:p>
            <a:pPr algn="l" indent="0" marL="0">
              <a:lnSpc>
                <a:spcPts val="2750"/>
              </a:lnSpc>
              <a:buNone/>
            </a:pPr>
            <a:r>
              <a:rPr lang="en-US" sz="2200" b="1" spc="-67" kern="0" dirty="0">
                <a:solidFill>
                  <a:srgbClr val="272525"/>
                </a:solidFill>
                <a:latin typeface="Inter Bold" pitchFamily="34" charset="0"/>
                <a:ea typeface="Inter Bold" pitchFamily="34" charset="-122"/>
                <a:cs typeface="Inter Bold" pitchFamily="34" charset="-120"/>
              </a:rPr>
              <a:t>Retailers &amp; Restaurants</a:t>
            </a:r>
            <a:endParaRPr lang="en-US" sz="2200" dirty="0"/>
          </a:p>
        </p:txBody>
      </p:sp>
      <p:sp>
        <p:nvSpPr>
          <p:cNvPr id="12" name="Text 6"/>
          <p:cNvSpPr/>
          <p:nvPr/>
        </p:nvSpPr>
        <p:spPr>
          <a:xfrm>
            <a:off x="11544538" y="5264229"/>
            <a:ext cx="2291953" cy="1088708"/>
          </a:xfrm>
          <a:prstGeom prst="rect">
            <a:avLst/>
          </a:prstGeom>
          <a:noFill/>
          <a:ln/>
        </p:spPr>
        <p:txBody>
          <a:bodyPr wrap="squar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Businesses that need certified organic produce.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929640"/>
            <a:ext cx="7556421" cy="1417558"/>
          </a:xfrm>
          <a:prstGeom prst="rect">
            <a:avLst/>
          </a:prstGeom>
          <a:noFill/>
          <a:ln/>
        </p:spPr>
        <p:txBody>
          <a:bodyPr wrap="squar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Uniqueness: What Sets Us Apart?</a:t>
            </a:r>
            <a:endParaRPr lang="en-US" sz="4450" dirty="0"/>
          </a:p>
        </p:txBody>
      </p:sp>
      <p:sp>
        <p:nvSpPr>
          <p:cNvPr id="4" name="Shape 1"/>
          <p:cNvSpPr/>
          <p:nvPr/>
        </p:nvSpPr>
        <p:spPr>
          <a:xfrm>
            <a:off x="793790" y="2942511"/>
            <a:ext cx="510302" cy="510302"/>
          </a:xfrm>
          <a:prstGeom prst="roundRect">
            <a:avLst>
              <a:gd name="adj" fmla="val 18669"/>
            </a:avLst>
          </a:prstGeom>
          <a:solidFill>
            <a:srgbClr val="DADBF1"/>
          </a:solidFill>
          <a:ln w="7620">
            <a:solidFill>
              <a:srgbClr val="C0C1D7"/>
            </a:solidFill>
            <a:prstDash val="solid"/>
          </a:ln>
        </p:spPr>
      </p:sp>
      <p:sp>
        <p:nvSpPr>
          <p:cNvPr id="5" name="Text 2"/>
          <p:cNvSpPr/>
          <p:nvPr/>
        </p:nvSpPr>
        <p:spPr>
          <a:xfrm>
            <a:off x="980599" y="3027521"/>
            <a:ext cx="136565" cy="340281"/>
          </a:xfrm>
          <a:prstGeom prst="rect">
            <a:avLst/>
          </a:prstGeom>
          <a:noFill/>
          <a:ln/>
        </p:spPr>
        <p:txBody>
          <a:bodyPr wrap="none" lIns="0" tIns="0" rIns="0" bIns="0" rtlCol="0" anchor="t"/>
          <a:lstStyle/>
          <a:p>
            <a:pPr algn="ctr" indent="0" marL="0">
              <a:lnSpc>
                <a:spcPts val="2650"/>
              </a:lnSpc>
              <a:buNone/>
            </a:pPr>
            <a:r>
              <a:rPr lang="en-US" sz="2650" b="1" spc="-80" kern="0" dirty="0">
                <a:solidFill>
                  <a:srgbClr val="272525"/>
                </a:solidFill>
                <a:latin typeface="Inter Bold" pitchFamily="34" charset="0"/>
                <a:ea typeface="Inter Bold" pitchFamily="34" charset="-122"/>
                <a:cs typeface="Inter Bold" pitchFamily="34" charset="-120"/>
              </a:rPr>
              <a:t>1</a:t>
            </a:r>
            <a:endParaRPr lang="en-US" sz="2650" dirty="0"/>
          </a:p>
        </p:txBody>
      </p:sp>
      <p:sp>
        <p:nvSpPr>
          <p:cNvPr id="6" name="Text 3"/>
          <p:cNvSpPr/>
          <p:nvPr/>
        </p:nvSpPr>
        <p:spPr>
          <a:xfrm>
            <a:off x="1530906" y="2942511"/>
            <a:ext cx="2927747" cy="708660"/>
          </a:xfrm>
          <a:prstGeom prst="rect">
            <a:avLst/>
          </a:prstGeom>
          <a:noFill/>
          <a:ln/>
        </p:spPr>
        <p:txBody>
          <a:bodyPr wrap="square" lIns="0" tIns="0" rIns="0" bIns="0" rtlCol="0" anchor="t"/>
          <a:lstStyle/>
          <a:p>
            <a:pPr indent="0" marL="0">
              <a:lnSpc>
                <a:spcPts val="2750"/>
              </a:lnSpc>
              <a:buNone/>
            </a:pPr>
            <a:r>
              <a:rPr lang="en-US" sz="2200" b="1" spc="-67" kern="0" dirty="0">
                <a:solidFill>
                  <a:srgbClr val="272525"/>
                </a:solidFill>
                <a:latin typeface="Inter Bold" pitchFamily="34" charset="0"/>
                <a:ea typeface="Inter Bold" pitchFamily="34" charset="-122"/>
                <a:cs typeface="Inter Bold" pitchFamily="34" charset="-120"/>
              </a:rPr>
              <a:t>Elimination of Middlemen</a:t>
            </a:r>
            <a:endParaRPr lang="en-US" sz="2200" dirty="0"/>
          </a:p>
        </p:txBody>
      </p:sp>
      <p:sp>
        <p:nvSpPr>
          <p:cNvPr id="7" name="Text 4"/>
          <p:cNvSpPr/>
          <p:nvPr/>
        </p:nvSpPr>
        <p:spPr>
          <a:xfrm>
            <a:off x="1530906" y="3787259"/>
            <a:ext cx="2927747" cy="1814513"/>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Our platform cuts out the middleman, ensuring fair prices for farmers and affordable products for consumers.</a:t>
            </a:r>
            <a:endParaRPr lang="en-US" sz="1750" dirty="0"/>
          </a:p>
        </p:txBody>
      </p:sp>
      <p:sp>
        <p:nvSpPr>
          <p:cNvPr id="8" name="Shape 5"/>
          <p:cNvSpPr/>
          <p:nvPr/>
        </p:nvSpPr>
        <p:spPr>
          <a:xfrm>
            <a:off x="4685467" y="2942511"/>
            <a:ext cx="510302" cy="510302"/>
          </a:xfrm>
          <a:prstGeom prst="roundRect">
            <a:avLst>
              <a:gd name="adj" fmla="val 18669"/>
            </a:avLst>
          </a:prstGeom>
          <a:solidFill>
            <a:srgbClr val="DADBF1"/>
          </a:solidFill>
          <a:ln w="7620">
            <a:solidFill>
              <a:srgbClr val="C0C1D7"/>
            </a:solidFill>
            <a:prstDash val="solid"/>
          </a:ln>
        </p:spPr>
      </p:sp>
      <p:sp>
        <p:nvSpPr>
          <p:cNvPr id="9" name="Text 6"/>
          <p:cNvSpPr/>
          <p:nvPr/>
        </p:nvSpPr>
        <p:spPr>
          <a:xfrm>
            <a:off x="4838581" y="3027521"/>
            <a:ext cx="203954" cy="340281"/>
          </a:xfrm>
          <a:prstGeom prst="rect">
            <a:avLst/>
          </a:prstGeom>
          <a:noFill/>
          <a:ln/>
        </p:spPr>
        <p:txBody>
          <a:bodyPr wrap="none" lIns="0" tIns="0" rIns="0" bIns="0" rtlCol="0" anchor="t"/>
          <a:lstStyle/>
          <a:p>
            <a:pPr algn="ctr" indent="0" marL="0">
              <a:lnSpc>
                <a:spcPts val="2650"/>
              </a:lnSpc>
              <a:buNone/>
            </a:pPr>
            <a:r>
              <a:rPr lang="en-US" sz="2650" b="1" spc="-80" kern="0" dirty="0">
                <a:solidFill>
                  <a:srgbClr val="272525"/>
                </a:solidFill>
                <a:latin typeface="Inter Bold" pitchFamily="34" charset="0"/>
                <a:ea typeface="Inter Bold" pitchFamily="34" charset="-122"/>
                <a:cs typeface="Inter Bold" pitchFamily="34" charset="-120"/>
              </a:rPr>
              <a:t>2</a:t>
            </a:r>
            <a:endParaRPr lang="en-US" sz="2650" dirty="0"/>
          </a:p>
        </p:txBody>
      </p:sp>
      <p:sp>
        <p:nvSpPr>
          <p:cNvPr id="10" name="Text 7"/>
          <p:cNvSpPr/>
          <p:nvPr/>
        </p:nvSpPr>
        <p:spPr>
          <a:xfrm>
            <a:off x="5422583" y="2942511"/>
            <a:ext cx="2921198" cy="354330"/>
          </a:xfrm>
          <a:prstGeom prst="rect">
            <a:avLst/>
          </a:prstGeom>
          <a:noFill/>
          <a:ln/>
        </p:spPr>
        <p:txBody>
          <a:bodyPr wrap="none" lIns="0" tIns="0" rIns="0" bIns="0" rtlCol="0" anchor="t"/>
          <a:lstStyle/>
          <a:p>
            <a:pPr indent="0" marL="0">
              <a:lnSpc>
                <a:spcPts val="2750"/>
              </a:lnSpc>
              <a:buNone/>
            </a:pPr>
            <a:r>
              <a:rPr lang="en-US" sz="2200" b="1" spc="-67" kern="0" dirty="0">
                <a:solidFill>
                  <a:srgbClr val="272525"/>
                </a:solidFill>
                <a:latin typeface="Inter Bold" pitchFamily="34" charset="0"/>
                <a:ea typeface="Inter Bold" pitchFamily="34" charset="-122"/>
                <a:cs typeface="Inter Bold" pitchFamily="34" charset="-120"/>
              </a:rPr>
              <a:t>Real-Time Traceability</a:t>
            </a:r>
            <a:endParaRPr lang="en-US" sz="2200" dirty="0"/>
          </a:p>
        </p:txBody>
      </p:sp>
      <p:sp>
        <p:nvSpPr>
          <p:cNvPr id="11" name="Text 8"/>
          <p:cNvSpPr/>
          <p:nvPr/>
        </p:nvSpPr>
        <p:spPr>
          <a:xfrm>
            <a:off x="5422583" y="3432929"/>
            <a:ext cx="2927747" cy="1451610"/>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We offer real-time traceability through QR codes, providing transparency and trust.</a:t>
            </a:r>
            <a:endParaRPr lang="en-US" sz="1750" dirty="0"/>
          </a:p>
        </p:txBody>
      </p:sp>
      <p:sp>
        <p:nvSpPr>
          <p:cNvPr id="12" name="Shape 9"/>
          <p:cNvSpPr/>
          <p:nvPr/>
        </p:nvSpPr>
        <p:spPr>
          <a:xfrm>
            <a:off x="793790" y="6083737"/>
            <a:ext cx="510302" cy="510302"/>
          </a:xfrm>
          <a:prstGeom prst="roundRect">
            <a:avLst>
              <a:gd name="adj" fmla="val 18669"/>
            </a:avLst>
          </a:prstGeom>
          <a:solidFill>
            <a:srgbClr val="DADBF1"/>
          </a:solidFill>
          <a:ln w="7620">
            <a:solidFill>
              <a:srgbClr val="C0C1D7"/>
            </a:solidFill>
            <a:prstDash val="solid"/>
          </a:ln>
        </p:spPr>
      </p:sp>
      <p:sp>
        <p:nvSpPr>
          <p:cNvPr id="13" name="Text 10"/>
          <p:cNvSpPr/>
          <p:nvPr/>
        </p:nvSpPr>
        <p:spPr>
          <a:xfrm>
            <a:off x="944166" y="6168747"/>
            <a:ext cx="209431" cy="340281"/>
          </a:xfrm>
          <a:prstGeom prst="rect">
            <a:avLst/>
          </a:prstGeom>
          <a:noFill/>
          <a:ln/>
        </p:spPr>
        <p:txBody>
          <a:bodyPr wrap="none" lIns="0" tIns="0" rIns="0" bIns="0" rtlCol="0" anchor="t"/>
          <a:lstStyle/>
          <a:p>
            <a:pPr algn="ctr" indent="0" marL="0">
              <a:lnSpc>
                <a:spcPts val="2650"/>
              </a:lnSpc>
              <a:buNone/>
            </a:pPr>
            <a:r>
              <a:rPr lang="en-US" sz="2650" b="1" spc="-80" kern="0" dirty="0">
                <a:solidFill>
                  <a:srgbClr val="272525"/>
                </a:solidFill>
                <a:latin typeface="Inter Bold" pitchFamily="34" charset="0"/>
                <a:ea typeface="Inter Bold" pitchFamily="34" charset="-122"/>
                <a:cs typeface="Inter Bold" pitchFamily="34" charset="-120"/>
              </a:rPr>
              <a:t>3</a:t>
            </a:r>
            <a:endParaRPr lang="en-US" sz="2650" dirty="0"/>
          </a:p>
        </p:txBody>
      </p:sp>
      <p:sp>
        <p:nvSpPr>
          <p:cNvPr id="14" name="Text 11"/>
          <p:cNvSpPr/>
          <p:nvPr/>
        </p:nvSpPr>
        <p:spPr>
          <a:xfrm>
            <a:off x="1530906" y="6083737"/>
            <a:ext cx="2835235" cy="354330"/>
          </a:xfrm>
          <a:prstGeom prst="rect">
            <a:avLst/>
          </a:prstGeom>
          <a:noFill/>
          <a:ln/>
        </p:spPr>
        <p:txBody>
          <a:bodyPr wrap="none" lIns="0" tIns="0" rIns="0" bIns="0" rtlCol="0" anchor="t"/>
          <a:lstStyle/>
          <a:p>
            <a:pPr indent="0" marL="0">
              <a:lnSpc>
                <a:spcPts val="2750"/>
              </a:lnSpc>
              <a:buNone/>
            </a:pPr>
            <a:r>
              <a:rPr lang="en-US" sz="2200" b="1" spc="-67" kern="0" dirty="0">
                <a:solidFill>
                  <a:srgbClr val="272525"/>
                </a:solidFill>
                <a:latin typeface="Inter Bold" pitchFamily="34" charset="0"/>
                <a:ea typeface="Inter Bold" pitchFamily="34" charset="-122"/>
                <a:cs typeface="Inter Bold" pitchFamily="34" charset="-120"/>
              </a:rPr>
              <a:t>Certification Process</a:t>
            </a:r>
            <a:endParaRPr lang="en-US" sz="2200" dirty="0"/>
          </a:p>
        </p:txBody>
      </p:sp>
      <p:sp>
        <p:nvSpPr>
          <p:cNvPr id="15" name="Text 12"/>
          <p:cNvSpPr/>
          <p:nvPr/>
        </p:nvSpPr>
        <p:spPr>
          <a:xfrm>
            <a:off x="1530906" y="6574155"/>
            <a:ext cx="6819305" cy="725805"/>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We ensure a rigorous certification process, allowing only genuine organic farmers to participate.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7357" y="767477"/>
            <a:ext cx="12028884" cy="676275"/>
          </a:xfrm>
          <a:prstGeom prst="rect">
            <a:avLst/>
          </a:prstGeom>
          <a:noFill/>
          <a:ln/>
        </p:spPr>
        <p:txBody>
          <a:bodyPr wrap="none" lIns="0" tIns="0" rIns="0" bIns="0" rtlCol="0" anchor="t"/>
          <a:lstStyle/>
          <a:p>
            <a:pPr indent="0" marL="0">
              <a:lnSpc>
                <a:spcPts val="5300"/>
              </a:lnSpc>
              <a:buNone/>
            </a:pPr>
            <a:r>
              <a:rPr lang="en-US" sz="4250" b="1" spc="-128" kern="0" dirty="0">
                <a:solidFill>
                  <a:srgbClr val="000000"/>
                </a:solidFill>
                <a:latin typeface="Inter Bold" pitchFamily="34" charset="0"/>
                <a:ea typeface="Inter Bold" pitchFamily="34" charset="-122"/>
                <a:cs typeface="Inter Bold" pitchFamily="34" charset="-120"/>
              </a:rPr>
              <a:t>Frameworks/Technologies: Powering JaivikSetu</a:t>
            </a:r>
            <a:endParaRPr lang="en-US" sz="4250" dirty="0"/>
          </a:p>
        </p:txBody>
      </p:sp>
      <p:sp>
        <p:nvSpPr>
          <p:cNvPr id="3" name="Text 1"/>
          <p:cNvSpPr/>
          <p:nvPr/>
        </p:nvSpPr>
        <p:spPr>
          <a:xfrm>
            <a:off x="757357" y="1984653"/>
            <a:ext cx="2705100" cy="338138"/>
          </a:xfrm>
          <a:prstGeom prst="rect">
            <a:avLst/>
          </a:prstGeom>
          <a:noFill/>
          <a:ln/>
        </p:spPr>
        <p:txBody>
          <a:bodyPr wrap="none" lIns="0" tIns="0" rIns="0" bIns="0" rtlCol="0" anchor="t"/>
          <a:lstStyle/>
          <a:p>
            <a:pPr indent="0" marL="0">
              <a:lnSpc>
                <a:spcPts val="2650"/>
              </a:lnSpc>
              <a:buNone/>
            </a:pPr>
            <a:r>
              <a:rPr lang="en-US" sz="2100" b="1" spc="-64" kern="0" dirty="0">
                <a:solidFill>
                  <a:srgbClr val="000000"/>
                </a:solidFill>
                <a:latin typeface="Inter Bold" pitchFamily="34" charset="0"/>
                <a:ea typeface="Inter Bold" pitchFamily="34" charset="-122"/>
                <a:cs typeface="Inter Bold" pitchFamily="34" charset="-120"/>
              </a:rPr>
              <a:t>Frontend: React</a:t>
            </a:r>
            <a:endParaRPr lang="en-US" sz="2100" dirty="0"/>
          </a:p>
        </p:txBody>
      </p:sp>
      <p:sp>
        <p:nvSpPr>
          <p:cNvPr id="4" name="Text 2"/>
          <p:cNvSpPr/>
          <p:nvPr/>
        </p:nvSpPr>
        <p:spPr>
          <a:xfrm>
            <a:off x="757357" y="2539127"/>
            <a:ext cx="6293882" cy="1731169"/>
          </a:xfrm>
          <a:prstGeom prst="rect">
            <a:avLst/>
          </a:prstGeom>
          <a:noFill/>
          <a:ln/>
        </p:spPr>
        <p:txBody>
          <a:bodyPr wrap="square" lIns="0" tIns="0" rIns="0" bIns="0" rtlCol="0" anchor="t"/>
          <a:lstStyle/>
          <a:p>
            <a:pPr indent="0" marL="0">
              <a:lnSpc>
                <a:spcPts val="2700"/>
              </a:lnSpc>
              <a:buNone/>
            </a:pPr>
            <a:r>
              <a:rPr lang="en-US" sz="1700" spc="-34" kern="0" dirty="0">
                <a:solidFill>
                  <a:srgbClr val="272525"/>
                </a:solidFill>
                <a:latin typeface="Inter" pitchFamily="34" charset="0"/>
                <a:ea typeface="Inter" pitchFamily="34" charset="-122"/>
                <a:cs typeface="Inter" pitchFamily="34" charset="-120"/>
              </a:rPr>
              <a:t>JaivikSetu's frontend leverages React to deliver a dynamic and responsive user interface. React's component-based architecture allows us to create reusable UI elements, ensuring consistency and maintainability across the platform. Key features include:</a:t>
            </a:r>
            <a:endParaRPr lang="en-US" sz="1700" dirty="0"/>
          </a:p>
        </p:txBody>
      </p:sp>
      <p:sp>
        <p:nvSpPr>
          <p:cNvPr id="5" name="Text 3"/>
          <p:cNvSpPr/>
          <p:nvPr/>
        </p:nvSpPr>
        <p:spPr>
          <a:xfrm>
            <a:off x="757357" y="4464963"/>
            <a:ext cx="6293882" cy="1038701"/>
          </a:xfrm>
          <a:prstGeom prst="rect">
            <a:avLst/>
          </a:prstGeom>
          <a:noFill/>
          <a:ln/>
        </p:spPr>
        <p:txBody>
          <a:bodyPr wrap="square" lIns="0" tIns="0" rIns="0" bIns="0" rtlCol="0" anchor="t"/>
          <a:lstStyle/>
          <a:p>
            <a:pPr marL="342900" indent="-342900">
              <a:lnSpc>
                <a:spcPts val="2700"/>
              </a:lnSpc>
              <a:buSzPct val="100000"/>
              <a:buFont typeface="+mj-lt"/>
              <a:buAutoNum type="arabicPeriod" startAt="1"/>
            </a:pPr>
            <a:r>
              <a:rPr lang="en-US" sz="1700" b="1" spc="-34" kern="0" dirty="0">
                <a:solidFill>
                  <a:srgbClr val="272525"/>
                </a:solidFill>
                <a:latin typeface="Inter" pitchFamily="34" charset="0"/>
                <a:ea typeface="Inter" pitchFamily="34" charset="-122"/>
                <a:cs typeface="Inter" pitchFamily="34" charset="-120"/>
              </a:rPr>
              <a:t>Product Browsing:</a:t>
            </a:r>
            <a:pPr indent="0" marL="0">
              <a:lnSpc>
                <a:spcPts val="2700"/>
              </a:lnSpc>
              <a:buNone/>
            </a:pPr>
            <a:r>
              <a:rPr lang="en-US" sz="1700" spc="-34" kern="0" dirty="0">
                <a:solidFill>
                  <a:srgbClr val="272525"/>
                </a:solidFill>
                <a:latin typeface="Inter" pitchFamily="34" charset="0"/>
                <a:ea typeface="Inter" pitchFamily="34" charset="-122"/>
                <a:cs typeface="Inter" pitchFamily="34" charset="-120"/>
              </a:rPr>
              <a:t> React enables smooth and intuitive browsing of organic products with real-time filtering and search.</a:t>
            </a:r>
            <a:endParaRPr lang="en-US" sz="1700" dirty="0"/>
          </a:p>
        </p:txBody>
      </p:sp>
      <p:sp>
        <p:nvSpPr>
          <p:cNvPr id="6" name="Text 4"/>
          <p:cNvSpPr/>
          <p:nvPr/>
        </p:nvSpPr>
        <p:spPr>
          <a:xfrm>
            <a:off x="757357" y="5579388"/>
            <a:ext cx="6293882" cy="692467"/>
          </a:xfrm>
          <a:prstGeom prst="rect">
            <a:avLst/>
          </a:prstGeom>
          <a:noFill/>
          <a:ln/>
        </p:spPr>
        <p:txBody>
          <a:bodyPr wrap="square" lIns="0" tIns="0" rIns="0" bIns="0" rtlCol="0" anchor="t"/>
          <a:lstStyle/>
          <a:p>
            <a:pPr marL="342900" indent="-342900">
              <a:lnSpc>
                <a:spcPts val="2700"/>
              </a:lnSpc>
              <a:buSzPct val="100000"/>
              <a:buFont typeface="+mj-lt"/>
              <a:buAutoNum type="arabicPeriod" startAt="2"/>
            </a:pPr>
            <a:r>
              <a:rPr lang="en-US" sz="1700" b="1" spc="-34" kern="0" dirty="0">
                <a:solidFill>
                  <a:srgbClr val="272525"/>
                </a:solidFill>
                <a:latin typeface="Inter" pitchFamily="34" charset="0"/>
                <a:ea typeface="Inter" pitchFamily="34" charset="-122"/>
                <a:cs typeface="Inter" pitchFamily="34" charset="-120"/>
              </a:rPr>
              <a:t>User Account Management:</a:t>
            </a:r>
            <a:pPr indent="0" marL="0">
              <a:lnSpc>
                <a:spcPts val="2700"/>
              </a:lnSpc>
              <a:buNone/>
            </a:pPr>
            <a:r>
              <a:rPr lang="en-US" sz="1700" spc="-34" kern="0" dirty="0">
                <a:solidFill>
                  <a:srgbClr val="272525"/>
                </a:solidFill>
                <a:latin typeface="Inter" pitchFamily="34" charset="0"/>
                <a:ea typeface="Inter" pitchFamily="34" charset="-122"/>
                <a:cs typeface="Inter" pitchFamily="34" charset="-120"/>
              </a:rPr>
              <a:t> Farmers and consumers can easily manage their profiles, listings, and orders.</a:t>
            </a:r>
            <a:endParaRPr lang="en-US" sz="1700" dirty="0"/>
          </a:p>
        </p:txBody>
      </p:sp>
      <p:sp>
        <p:nvSpPr>
          <p:cNvPr id="7" name="Text 5"/>
          <p:cNvSpPr/>
          <p:nvPr/>
        </p:nvSpPr>
        <p:spPr>
          <a:xfrm>
            <a:off x="757357" y="6347579"/>
            <a:ext cx="6293882" cy="1038701"/>
          </a:xfrm>
          <a:prstGeom prst="rect">
            <a:avLst/>
          </a:prstGeom>
          <a:noFill/>
          <a:ln/>
        </p:spPr>
        <p:txBody>
          <a:bodyPr wrap="square" lIns="0" tIns="0" rIns="0" bIns="0" rtlCol="0" anchor="t"/>
          <a:lstStyle/>
          <a:p>
            <a:pPr marL="342900" indent="-342900">
              <a:lnSpc>
                <a:spcPts val="2700"/>
              </a:lnSpc>
              <a:buSzPct val="100000"/>
              <a:buFont typeface="+mj-lt"/>
              <a:buAutoNum type="arabicPeriod" startAt="3"/>
            </a:pPr>
            <a:r>
              <a:rPr lang="en-US" sz="1700" b="1" spc="-34" kern="0" dirty="0">
                <a:solidFill>
                  <a:srgbClr val="272525"/>
                </a:solidFill>
                <a:latin typeface="Inter" pitchFamily="34" charset="0"/>
                <a:ea typeface="Inter" pitchFamily="34" charset="-122"/>
                <a:cs typeface="Inter" pitchFamily="34" charset="-120"/>
              </a:rPr>
              <a:t>Interactive Maps:</a:t>
            </a:r>
            <a:pPr indent="0" marL="0">
              <a:lnSpc>
                <a:spcPts val="2700"/>
              </a:lnSpc>
              <a:buNone/>
            </a:pPr>
            <a:r>
              <a:rPr lang="en-US" sz="1700" spc="-34" kern="0" dirty="0">
                <a:solidFill>
                  <a:srgbClr val="272525"/>
                </a:solidFill>
                <a:latin typeface="Inter" pitchFamily="34" charset="0"/>
                <a:ea typeface="Inter" pitchFamily="34" charset="-122"/>
                <a:cs typeface="Inter" pitchFamily="34" charset="-120"/>
              </a:rPr>
              <a:t> Integration with mapping libraries allows users to visualize the origin of products and connect with local farmers.</a:t>
            </a:r>
            <a:endParaRPr lang="en-US" sz="1700" dirty="0"/>
          </a:p>
        </p:txBody>
      </p:sp>
      <p:sp>
        <p:nvSpPr>
          <p:cNvPr id="8" name="Text 6"/>
          <p:cNvSpPr/>
          <p:nvPr/>
        </p:nvSpPr>
        <p:spPr>
          <a:xfrm>
            <a:off x="7586782" y="1984653"/>
            <a:ext cx="2705100" cy="338138"/>
          </a:xfrm>
          <a:prstGeom prst="rect">
            <a:avLst/>
          </a:prstGeom>
          <a:noFill/>
          <a:ln/>
        </p:spPr>
        <p:txBody>
          <a:bodyPr wrap="none" lIns="0" tIns="0" rIns="0" bIns="0" rtlCol="0" anchor="t"/>
          <a:lstStyle/>
          <a:p>
            <a:pPr indent="0" marL="0">
              <a:lnSpc>
                <a:spcPts val="2650"/>
              </a:lnSpc>
              <a:buNone/>
            </a:pPr>
            <a:r>
              <a:rPr lang="en-US" sz="2100" b="1" spc="-64" kern="0" dirty="0">
                <a:solidFill>
                  <a:srgbClr val="000000"/>
                </a:solidFill>
                <a:latin typeface="Inter Bold" pitchFamily="34" charset="0"/>
                <a:ea typeface="Inter Bold" pitchFamily="34" charset="-122"/>
                <a:cs typeface="Inter Bold" pitchFamily="34" charset="-120"/>
              </a:rPr>
              <a:t>Backend: Django</a:t>
            </a:r>
            <a:endParaRPr lang="en-US" sz="2100" dirty="0"/>
          </a:p>
        </p:txBody>
      </p:sp>
      <p:sp>
        <p:nvSpPr>
          <p:cNvPr id="9" name="Text 7"/>
          <p:cNvSpPr/>
          <p:nvPr/>
        </p:nvSpPr>
        <p:spPr>
          <a:xfrm>
            <a:off x="7586782" y="2539127"/>
            <a:ext cx="6293882" cy="1384935"/>
          </a:xfrm>
          <a:prstGeom prst="rect">
            <a:avLst/>
          </a:prstGeom>
          <a:noFill/>
          <a:ln/>
        </p:spPr>
        <p:txBody>
          <a:bodyPr wrap="square" lIns="0" tIns="0" rIns="0" bIns="0" rtlCol="0" anchor="t"/>
          <a:lstStyle/>
          <a:p>
            <a:pPr indent="0" marL="0">
              <a:lnSpc>
                <a:spcPts val="2700"/>
              </a:lnSpc>
              <a:buNone/>
            </a:pPr>
            <a:r>
              <a:rPr lang="en-US" sz="1700" spc="-34" kern="0" dirty="0">
                <a:solidFill>
                  <a:srgbClr val="272525"/>
                </a:solidFill>
                <a:latin typeface="Inter" pitchFamily="34" charset="0"/>
                <a:ea typeface="Inter" pitchFamily="34" charset="-122"/>
                <a:cs typeface="Inter" pitchFamily="34" charset="-120"/>
              </a:rPr>
              <a:t>The backend is built on Django and Django REST Framework, providing a secure and scalable foundation for JaivikSetu. Django's robust features ensure data integrity and protect against common web vulnerabilities. Key features include:</a:t>
            </a:r>
            <a:endParaRPr lang="en-US" sz="1700" dirty="0"/>
          </a:p>
        </p:txBody>
      </p:sp>
      <p:sp>
        <p:nvSpPr>
          <p:cNvPr id="10" name="Text 8"/>
          <p:cNvSpPr/>
          <p:nvPr/>
        </p:nvSpPr>
        <p:spPr>
          <a:xfrm>
            <a:off x="7586782" y="4118729"/>
            <a:ext cx="6293882" cy="1038701"/>
          </a:xfrm>
          <a:prstGeom prst="rect">
            <a:avLst/>
          </a:prstGeom>
          <a:noFill/>
          <a:ln/>
        </p:spPr>
        <p:txBody>
          <a:bodyPr wrap="square" lIns="0" tIns="0" rIns="0" bIns="0" rtlCol="0" anchor="t"/>
          <a:lstStyle/>
          <a:p>
            <a:pPr marL="342900" indent="-342900">
              <a:lnSpc>
                <a:spcPts val="2700"/>
              </a:lnSpc>
              <a:buSzPct val="100000"/>
              <a:buFont typeface="+mj-lt"/>
              <a:buAutoNum type="arabicPeriod" startAt="1"/>
            </a:pPr>
            <a:r>
              <a:rPr lang="en-US" sz="1700" b="1" spc="-34" kern="0" dirty="0">
                <a:solidFill>
                  <a:srgbClr val="272525"/>
                </a:solidFill>
                <a:latin typeface="Inter" pitchFamily="34" charset="0"/>
                <a:ea typeface="Inter" pitchFamily="34" charset="-122"/>
                <a:cs typeface="Inter" pitchFamily="34" charset="-120"/>
              </a:rPr>
              <a:t>Secure Data Storage:</a:t>
            </a:r>
            <a:pPr indent="0" marL="0">
              <a:lnSpc>
                <a:spcPts val="2700"/>
              </a:lnSpc>
              <a:buNone/>
            </a:pPr>
            <a:r>
              <a:rPr lang="en-US" sz="1700" spc="-34" kern="0" dirty="0">
                <a:solidFill>
                  <a:srgbClr val="272525"/>
                </a:solidFill>
                <a:latin typeface="Inter" pitchFamily="34" charset="0"/>
                <a:ea typeface="Inter" pitchFamily="34" charset="-122"/>
                <a:cs typeface="Inter" pitchFamily="34" charset="-120"/>
              </a:rPr>
              <a:t> Django's ORM simplifies database interactions and ensures secure storage of sensitive information.</a:t>
            </a:r>
            <a:endParaRPr lang="en-US" sz="1700" dirty="0"/>
          </a:p>
        </p:txBody>
      </p:sp>
      <p:sp>
        <p:nvSpPr>
          <p:cNvPr id="11" name="Text 9"/>
          <p:cNvSpPr/>
          <p:nvPr/>
        </p:nvSpPr>
        <p:spPr>
          <a:xfrm>
            <a:off x="7586782" y="5233154"/>
            <a:ext cx="6293882" cy="1038701"/>
          </a:xfrm>
          <a:prstGeom prst="rect">
            <a:avLst/>
          </a:prstGeom>
          <a:noFill/>
          <a:ln/>
        </p:spPr>
        <p:txBody>
          <a:bodyPr wrap="square" lIns="0" tIns="0" rIns="0" bIns="0" rtlCol="0" anchor="t"/>
          <a:lstStyle/>
          <a:p>
            <a:pPr marL="342900" indent="-342900">
              <a:lnSpc>
                <a:spcPts val="2700"/>
              </a:lnSpc>
              <a:buSzPct val="100000"/>
              <a:buFont typeface="+mj-lt"/>
              <a:buAutoNum type="arabicPeriod" startAt="2"/>
            </a:pPr>
            <a:r>
              <a:rPr lang="en-US" sz="1700" b="1" spc="-34" kern="0" dirty="0">
                <a:solidFill>
                  <a:srgbClr val="272525"/>
                </a:solidFill>
                <a:latin typeface="Inter" pitchFamily="34" charset="0"/>
                <a:ea typeface="Inter" pitchFamily="34" charset="-122"/>
                <a:cs typeface="Inter" pitchFamily="34" charset="-120"/>
              </a:rPr>
              <a:t>API Endpoints:</a:t>
            </a:r>
            <a:pPr indent="0" marL="0">
              <a:lnSpc>
                <a:spcPts val="2700"/>
              </a:lnSpc>
              <a:buNone/>
            </a:pPr>
            <a:r>
              <a:rPr lang="en-US" sz="1700" spc="-34" kern="0" dirty="0">
                <a:solidFill>
                  <a:srgbClr val="272525"/>
                </a:solidFill>
                <a:latin typeface="Inter" pitchFamily="34" charset="0"/>
                <a:ea typeface="Inter" pitchFamily="34" charset="-122"/>
                <a:cs typeface="Inter" pitchFamily="34" charset="-120"/>
              </a:rPr>
              <a:t> Django REST Framework facilitates building APIs for seamless communication between the frontend and backend.</a:t>
            </a:r>
            <a:endParaRPr lang="en-US" sz="1700" dirty="0"/>
          </a:p>
        </p:txBody>
      </p:sp>
      <p:sp>
        <p:nvSpPr>
          <p:cNvPr id="12" name="Text 10"/>
          <p:cNvSpPr/>
          <p:nvPr/>
        </p:nvSpPr>
        <p:spPr>
          <a:xfrm>
            <a:off x="7586782" y="6347579"/>
            <a:ext cx="6293882" cy="692467"/>
          </a:xfrm>
          <a:prstGeom prst="rect">
            <a:avLst/>
          </a:prstGeom>
          <a:noFill/>
          <a:ln/>
        </p:spPr>
        <p:txBody>
          <a:bodyPr wrap="square" lIns="0" tIns="0" rIns="0" bIns="0" rtlCol="0" anchor="t"/>
          <a:lstStyle/>
          <a:p>
            <a:pPr marL="342900" indent="-342900">
              <a:lnSpc>
                <a:spcPts val="2700"/>
              </a:lnSpc>
              <a:buSzPct val="100000"/>
              <a:buFont typeface="+mj-lt"/>
              <a:buAutoNum type="arabicPeriod" startAt="3"/>
            </a:pPr>
            <a:r>
              <a:rPr lang="en-US" sz="1700" b="1" spc="-34" kern="0" dirty="0">
                <a:solidFill>
                  <a:srgbClr val="272525"/>
                </a:solidFill>
                <a:latin typeface="Inter" pitchFamily="34" charset="0"/>
                <a:ea typeface="Inter" pitchFamily="34" charset="-122"/>
                <a:cs typeface="Inter" pitchFamily="34" charset="-120"/>
              </a:rPr>
              <a:t>User Authentication:</a:t>
            </a:r>
            <a:pPr indent="0" marL="0">
              <a:lnSpc>
                <a:spcPts val="2700"/>
              </a:lnSpc>
              <a:buNone/>
            </a:pPr>
            <a:r>
              <a:rPr lang="en-US" sz="1700" spc="-34" kern="0" dirty="0">
                <a:solidFill>
                  <a:srgbClr val="272525"/>
                </a:solidFill>
                <a:latin typeface="Inter" pitchFamily="34" charset="0"/>
                <a:ea typeface="Inter" pitchFamily="34" charset="-122"/>
                <a:cs typeface="Inter" pitchFamily="34" charset="-120"/>
              </a:rPr>
              <a:t> Secure user authentication and authorization mechanisms protect user accounts and data.</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37235" y="579239"/>
            <a:ext cx="9530001" cy="658178"/>
          </a:xfrm>
          <a:prstGeom prst="rect">
            <a:avLst/>
          </a:prstGeom>
          <a:noFill/>
          <a:ln/>
        </p:spPr>
        <p:txBody>
          <a:bodyPr wrap="none" lIns="0" tIns="0" rIns="0" bIns="0" rtlCol="0" anchor="t"/>
          <a:lstStyle/>
          <a:p>
            <a:pPr indent="0" marL="0">
              <a:lnSpc>
                <a:spcPts val="5150"/>
              </a:lnSpc>
              <a:buNone/>
            </a:pPr>
            <a:r>
              <a:rPr lang="en-US" sz="4100" b="1" spc="-124" kern="0" dirty="0">
                <a:solidFill>
                  <a:srgbClr val="000000"/>
                </a:solidFill>
                <a:latin typeface="Inter Bold" pitchFamily="34" charset="0"/>
                <a:ea typeface="Inter Bold" pitchFamily="34" charset="-122"/>
                <a:cs typeface="Inter Bold" pitchFamily="34" charset="-120"/>
              </a:rPr>
              <a:t>Implementation Ease and Effectiveness</a:t>
            </a:r>
            <a:endParaRPr lang="en-US" sz="4100" dirty="0"/>
          </a:p>
        </p:txBody>
      </p:sp>
      <p:sp>
        <p:nvSpPr>
          <p:cNvPr id="3" name="Shape 1"/>
          <p:cNvSpPr/>
          <p:nvPr/>
        </p:nvSpPr>
        <p:spPr>
          <a:xfrm>
            <a:off x="737235" y="2606516"/>
            <a:ext cx="3052048" cy="210622"/>
          </a:xfrm>
          <a:prstGeom prst="roundRect">
            <a:avLst>
              <a:gd name="adj" fmla="val 42004"/>
            </a:avLst>
          </a:prstGeom>
          <a:solidFill>
            <a:srgbClr val="DADBF1"/>
          </a:solidFill>
          <a:ln w="7620">
            <a:solidFill>
              <a:srgbClr val="C0C1D7"/>
            </a:solidFill>
            <a:prstDash val="solid"/>
          </a:ln>
        </p:spPr>
      </p:sp>
      <p:pic>
        <p:nvPicPr>
          <p:cNvPr id="4" name="Image 0" descr="preencoded.png">    </p:cNvPr>
          <p:cNvPicPr>
            <a:picLocks noChangeAspect="1"/>
          </p:cNvPicPr>
          <p:nvPr/>
        </p:nvPicPr>
        <p:blipFill>
          <a:blip r:embed="rId1"/>
          <a:stretch>
            <a:fillRect/>
          </a:stretch>
        </p:blipFill>
        <p:spPr>
          <a:xfrm>
            <a:off x="737235" y="3133011"/>
            <a:ext cx="2834164" cy="2834164"/>
          </a:xfrm>
          <a:prstGeom prst="rect">
            <a:avLst/>
          </a:prstGeom>
        </p:spPr>
      </p:pic>
      <p:sp>
        <p:nvSpPr>
          <p:cNvPr id="5" name="Text 2"/>
          <p:cNvSpPr/>
          <p:nvPr/>
        </p:nvSpPr>
        <p:spPr>
          <a:xfrm>
            <a:off x="737235" y="6204109"/>
            <a:ext cx="2632948" cy="328970"/>
          </a:xfrm>
          <a:prstGeom prst="rect">
            <a:avLst/>
          </a:prstGeom>
          <a:noFill/>
          <a:ln/>
        </p:spPr>
        <p:txBody>
          <a:bodyPr wrap="none" lIns="0" tIns="0" rIns="0" bIns="0" rtlCol="0" anchor="t"/>
          <a:lstStyle/>
          <a:p>
            <a:pPr algn="l" indent="0" marL="0">
              <a:lnSpc>
                <a:spcPts val="2550"/>
              </a:lnSpc>
              <a:buNone/>
            </a:pPr>
            <a:r>
              <a:rPr lang="en-US" sz="2050" b="1" spc="-62" kern="0" dirty="0">
                <a:solidFill>
                  <a:srgbClr val="272525"/>
                </a:solidFill>
                <a:latin typeface="Inter Bold" pitchFamily="34" charset="0"/>
                <a:ea typeface="Inter Bold" pitchFamily="34" charset="-122"/>
                <a:cs typeface="Inter Bold" pitchFamily="34" charset="-120"/>
              </a:rPr>
              <a:t>Core Platform</a:t>
            </a:r>
            <a:endParaRPr lang="en-US" sz="2050" dirty="0"/>
          </a:p>
        </p:txBody>
      </p:sp>
      <p:sp>
        <p:nvSpPr>
          <p:cNvPr id="6" name="Text 3"/>
          <p:cNvSpPr/>
          <p:nvPr/>
        </p:nvSpPr>
        <p:spPr>
          <a:xfrm>
            <a:off x="737235" y="6659404"/>
            <a:ext cx="3052048" cy="1010841"/>
          </a:xfrm>
          <a:prstGeom prst="rect">
            <a:avLst/>
          </a:prstGeom>
          <a:noFill/>
          <a:ln/>
        </p:spPr>
        <p:txBody>
          <a:bodyPr wrap="square" lIns="0" tIns="0" rIns="0" bIns="0" rtlCol="0" anchor="t"/>
          <a:lstStyle/>
          <a:p>
            <a:pPr algn="l" indent="0" marL="0">
              <a:lnSpc>
                <a:spcPts val="2650"/>
              </a:lnSpc>
              <a:buNone/>
            </a:pPr>
            <a:r>
              <a:rPr lang="en-US" sz="1650" spc="-33" kern="0" dirty="0">
                <a:solidFill>
                  <a:srgbClr val="272525"/>
                </a:solidFill>
                <a:latin typeface="Inter" pitchFamily="34" charset="0"/>
                <a:ea typeface="Inter" pitchFamily="34" charset="-122"/>
                <a:cs typeface="Inter" pitchFamily="34" charset="-120"/>
              </a:rPr>
              <a:t>Build the core platform for farmer registration, produce listing, and verification.</a:t>
            </a:r>
            <a:endParaRPr lang="en-US" sz="1650" dirty="0"/>
          </a:p>
        </p:txBody>
      </p:sp>
      <p:sp>
        <p:nvSpPr>
          <p:cNvPr id="7" name="Shape 4"/>
          <p:cNvSpPr/>
          <p:nvPr/>
        </p:nvSpPr>
        <p:spPr>
          <a:xfrm>
            <a:off x="4105156" y="2290524"/>
            <a:ext cx="3052048" cy="210622"/>
          </a:xfrm>
          <a:prstGeom prst="roundRect">
            <a:avLst>
              <a:gd name="adj" fmla="val 42004"/>
            </a:avLst>
          </a:prstGeom>
          <a:solidFill>
            <a:srgbClr val="DADBF1"/>
          </a:solidFill>
          <a:ln w="7620">
            <a:solidFill>
              <a:srgbClr val="C0C1D7"/>
            </a:solidFill>
            <a:prstDash val="solid"/>
          </a:ln>
        </p:spPr>
      </p:sp>
      <p:pic>
        <p:nvPicPr>
          <p:cNvPr id="8" name="Image 1" descr="preencoded.png">    </p:cNvPr>
          <p:cNvPicPr>
            <a:picLocks noChangeAspect="1"/>
          </p:cNvPicPr>
          <p:nvPr/>
        </p:nvPicPr>
        <p:blipFill>
          <a:blip r:embed="rId2"/>
          <a:stretch>
            <a:fillRect/>
          </a:stretch>
        </p:blipFill>
        <p:spPr>
          <a:xfrm>
            <a:off x="4105156" y="2817019"/>
            <a:ext cx="2834164" cy="2834164"/>
          </a:xfrm>
          <a:prstGeom prst="rect">
            <a:avLst/>
          </a:prstGeom>
        </p:spPr>
      </p:pic>
      <p:sp>
        <p:nvSpPr>
          <p:cNvPr id="9" name="Text 5"/>
          <p:cNvSpPr/>
          <p:nvPr/>
        </p:nvSpPr>
        <p:spPr>
          <a:xfrm>
            <a:off x="4105156" y="5888117"/>
            <a:ext cx="2632948" cy="328970"/>
          </a:xfrm>
          <a:prstGeom prst="rect">
            <a:avLst/>
          </a:prstGeom>
          <a:noFill/>
          <a:ln/>
        </p:spPr>
        <p:txBody>
          <a:bodyPr wrap="none" lIns="0" tIns="0" rIns="0" bIns="0" rtlCol="0" anchor="t"/>
          <a:lstStyle/>
          <a:p>
            <a:pPr algn="l" indent="0" marL="0">
              <a:lnSpc>
                <a:spcPts val="2550"/>
              </a:lnSpc>
              <a:buNone/>
            </a:pPr>
            <a:r>
              <a:rPr lang="en-US" sz="2050" b="1" spc="-62" kern="0" dirty="0">
                <a:solidFill>
                  <a:srgbClr val="272525"/>
                </a:solidFill>
                <a:latin typeface="Inter Bold" pitchFamily="34" charset="0"/>
                <a:ea typeface="Inter Bold" pitchFamily="34" charset="-122"/>
                <a:cs typeface="Inter Bold" pitchFamily="34" charset="-120"/>
              </a:rPr>
              <a:t>QR Code System</a:t>
            </a:r>
            <a:endParaRPr lang="en-US" sz="2050" dirty="0"/>
          </a:p>
        </p:txBody>
      </p:sp>
      <p:sp>
        <p:nvSpPr>
          <p:cNvPr id="10" name="Text 6"/>
          <p:cNvSpPr/>
          <p:nvPr/>
        </p:nvSpPr>
        <p:spPr>
          <a:xfrm>
            <a:off x="4105156" y="6343412"/>
            <a:ext cx="3052048" cy="1347788"/>
          </a:xfrm>
          <a:prstGeom prst="rect">
            <a:avLst/>
          </a:prstGeom>
          <a:noFill/>
          <a:ln/>
        </p:spPr>
        <p:txBody>
          <a:bodyPr wrap="square" lIns="0" tIns="0" rIns="0" bIns="0" rtlCol="0" anchor="t"/>
          <a:lstStyle/>
          <a:p>
            <a:pPr algn="l" indent="0" marL="0">
              <a:lnSpc>
                <a:spcPts val="2650"/>
              </a:lnSpc>
              <a:buNone/>
            </a:pPr>
            <a:r>
              <a:rPr lang="en-US" sz="1650" spc="-33" kern="0" dirty="0">
                <a:solidFill>
                  <a:srgbClr val="272525"/>
                </a:solidFill>
                <a:latin typeface="Inter" pitchFamily="34" charset="0"/>
                <a:ea typeface="Inter" pitchFamily="34" charset="-122"/>
                <a:cs typeface="Inter" pitchFamily="34" charset="-120"/>
              </a:rPr>
              <a:t>Integrate a QR code system for product traceability, allowing consumers to track the source of their purchase.</a:t>
            </a:r>
            <a:endParaRPr lang="en-US" sz="1650" dirty="0"/>
          </a:p>
        </p:txBody>
      </p:sp>
      <p:sp>
        <p:nvSpPr>
          <p:cNvPr id="11" name="Shape 7"/>
          <p:cNvSpPr/>
          <p:nvPr/>
        </p:nvSpPr>
        <p:spPr>
          <a:xfrm>
            <a:off x="7473077" y="1974533"/>
            <a:ext cx="3052048" cy="210622"/>
          </a:xfrm>
          <a:prstGeom prst="roundRect">
            <a:avLst>
              <a:gd name="adj" fmla="val 42004"/>
            </a:avLst>
          </a:prstGeom>
          <a:solidFill>
            <a:srgbClr val="DADBF1"/>
          </a:solidFill>
          <a:ln w="7620">
            <a:solidFill>
              <a:srgbClr val="C0C1D7"/>
            </a:solidFill>
            <a:prstDash val="solid"/>
          </a:ln>
        </p:spPr>
      </p:sp>
      <p:pic>
        <p:nvPicPr>
          <p:cNvPr id="12" name="Image 2" descr="preencoded.png">    </p:cNvPr>
          <p:cNvPicPr>
            <a:picLocks noChangeAspect="1"/>
          </p:cNvPicPr>
          <p:nvPr/>
        </p:nvPicPr>
        <p:blipFill>
          <a:blip r:embed="rId3"/>
          <a:stretch>
            <a:fillRect/>
          </a:stretch>
        </p:blipFill>
        <p:spPr>
          <a:xfrm>
            <a:off x="7473077" y="2501027"/>
            <a:ext cx="2834164" cy="2834164"/>
          </a:xfrm>
          <a:prstGeom prst="rect">
            <a:avLst/>
          </a:prstGeom>
        </p:spPr>
      </p:pic>
      <p:sp>
        <p:nvSpPr>
          <p:cNvPr id="13" name="Text 8"/>
          <p:cNvSpPr/>
          <p:nvPr/>
        </p:nvSpPr>
        <p:spPr>
          <a:xfrm>
            <a:off x="7473077" y="5572125"/>
            <a:ext cx="2632948" cy="328970"/>
          </a:xfrm>
          <a:prstGeom prst="rect">
            <a:avLst/>
          </a:prstGeom>
          <a:noFill/>
          <a:ln/>
        </p:spPr>
        <p:txBody>
          <a:bodyPr wrap="none" lIns="0" tIns="0" rIns="0" bIns="0" rtlCol="0" anchor="t"/>
          <a:lstStyle/>
          <a:p>
            <a:pPr algn="l" indent="0" marL="0">
              <a:lnSpc>
                <a:spcPts val="2550"/>
              </a:lnSpc>
              <a:buNone/>
            </a:pPr>
            <a:r>
              <a:rPr lang="en-US" sz="2050" b="1" spc="-62" kern="0" dirty="0">
                <a:solidFill>
                  <a:srgbClr val="272525"/>
                </a:solidFill>
                <a:latin typeface="Inter Bold" pitchFamily="34" charset="0"/>
                <a:ea typeface="Inter Bold" pitchFamily="34" charset="-122"/>
                <a:cs typeface="Inter Bold" pitchFamily="34" charset="-120"/>
              </a:rPr>
              <a:t>Consumer Features</a:t>
            </a:r>
            <a:endParaRPr lang="en-US" sz="2050" dirty="0"/>
          </a:p>
        </p:txBody>
      </p:sp>
      <p:sp>
        <p:nvSpPr>
          <p:cNvPr id="14" name="Text 9"/>
          <p:cNvSpPr/>
          <p:nvPr/>
        </p:nvSpPr>
        <p:spPr>
          <a:xfrm>
            <a:off x="7473077" y="6027420"/>
            <a:ext cx="3052048" cy="1347788"/>
          </a:xfrm>
          <a:prstGeom prst="rect">
            <a:avLst/>
          </a:prstGeom>
          <a:noFill/>
          <a:ln/>
        </p:spPr>
        <p:txBody>
          <a:bodyPr wrap="square" lIns="0" tIns="0" rIns="0" bIns="0" rtlCol="0" anchor="t"/>
          <a:lstStyle/>
          <a:p>
            <a:pPr algn="l" indent="0" marL="0">
              <a:lnSpc>
                <a:spcPts val="2650"/>
              </a:lnSpc>
              <a:buNone/>
            </a:pPr>
            <a:r>
              <a:rPr lang="en-US" sz="1650" spc="-33" kern="0" dirty="0">
                <a:solidFill>
                  <a:srgbClr val="272525"/>
                </a:solidFill>
                <a:latin typeface="Inter" pitchFamily="34" charset="0"/>
                <a:ea typeface="Inter" pitchFamily="34" charset="-122"/>
                <a:cs typeface="Inter" pitchFamily="34" charset="-120"/>
              </a:rPr>
              <a:t>Include consumer-focused features like QR scanning, secure payment gateways, and order tracking.</a:t>
            </a:r>
            <a:endParaRPr lang="en-US" sz="1650" dirty="0"/>
          </a:p>
        </p:txBody>
      </p:sp>
      <p:sp>
        <p:nvSpPr>
          <p:cNvPr id="15" name="Shape 10"/>
          <p:cNvSpPr/>
          <p:nvPr/>
        </p:nvSpPr>
        <p:spPr>
          <a:xfrm>
            <a:off x="10840998" y="1658660"/>
            <a:ext cx="3052167" cy="210622"/>
          </a:xfrm>
          <a:prstGeom prst="roundRect">
            <a:avLst>
              <a:gd name="adj" fmla="val 42004"/>
            </a:avLst>
          </a:prstGeom>
          <a:solidFill>
            <a:srgbClr val="DADBF1"/>
          </a:solidFill>
          <a:ln w="7620">
            <a:solidFill>
              <a:srgbClr val="C0C1D7"/>
            </a:solidFill>
            <a:prstDash val="solid"/>
          </a:ln>
        </p:spPr>
      </p:sp>
      <p:pic>
        <p:nvPicPr>
          <p:cNvPr id="16" name="Image 3" descr="preencoded.png">    </p:cNvPr>
          <p:cNvPicPr>
            <a:picLocks noChangeAspect="1"/>
          </p:cNvPicPr>
          <p:nvPr/>
        </p:nvPicPr>
        <p:blipFill>
          <a:blip r:embed="rId4"/>
          <a:stretch>
            <a:fillRect/>
          </a:stretch>
        </p:blipFill>
        <p:spPr>
          <a:xfrm>
            <a:off x="10840998" y="2185154"/>
            <a:ext cx="2834283" cy="2834283"/>
          </a:xfrm>
          <a:prstGeom prst="rect">
            <a:avLst/>
          </a:prstGeom>
        </p:spPr>
      </p:pic>
      <p:sp>
        <p:nvSpPr>
          <p:cNvPr id="17" name="Text 11"/>
          <p:cNvSpPr/>
          <p:nvPr/>
        </p:nvSpPr>
        <p:spPr>
          <a:xfrm>
            <a:off x="10840998" y="5256371"/>
            <a:ext cx="2632948" cy="328970"/>
          </a:xfrm>
          <a:prstGeom prst="rect">
            <a:avLst/>
          </a:prstGeom>
          <a:noFill/>
          <a:ln/>
        </p:spPr>
        <p:txBody>
          <a:bodyPr wrap="none" lIns="0" tIns="0" rIns="0" bIns="0" rtlCol="0" anchor="t"/>
          <a:lstStyle/>
          <a:p>
            <a:pPr algn="l" indent="0" marL="0">
              <a:lnSpc>
                <a:spcPts val="2550"/>
              </a:lnSpc>
              <a:buNone/>
            </a:pPr>
            <a:r>
              <a:rPr lang="en-US" sz="2050" b="1" spc="-62" kern="0" dirty="0">
                <a:solidFill>
                  <a:srgbClr val="272525"/>
                </a:solidFill>
                <a:latin typeface="Inter Bold" pitchFamily="34" charset="0"/>
                <a:ea typeface="Inter Bold" pitchFamily="34" charset="-122"/>
                <a:cs typeface="Inter Bold" pitchFamily="34" charset="-120"/>
              </a:rPr>
              <a:t>Logistics &amp; Scalability</a:t>
            </a:r>
            <a:endParaRPr lang="en-US" sz="2050" dirty="0"/>
          </a:p>
        </p:txBody>
      </p:sp>
      <p:sp>
        <p:nvSpPr>
          <p:cNvPr id="18" name="Text 12"/>
          <p:cNvSpPr/>
          <p:nvPr/>
        </p:nvSpPr>
        <p:spPr>
          <a:xfrm>
            <a:off x="10840998" y="5711666"/>
            <a:ext cx="3052167" cy="1347788"/>
          </a:xfrm>
          <a:prstGeom prst="rect">
            <a:avLst/>
          </a:prstGeom>
          <a:noFill/>
          <a:ln/>
        </p:spPr>
        <p:txBody>
          <a:bodyPr wrap="square" lIns="0" tIns="0" rIns="0" bIns="0" rtlCol="0" anchor="t"/>
          <a:lstStyle/>
          <a:p>
            <a:pPr algn="l" indent="0" marL="0">
              <a:lnSpc>
                <a:spcPts val="2650"/>
              </a:lnSpc>
              <a:buNone/>
            </a:pPr>
            <a:r>
              <a:rPr lang="en-US" sz="1650" spc="-33" kern="0" dirty="0">
                <a:solidFill>
                  <a:srgbClr val="272525"/>
                </a:solidFill>
                <a:latin typeface="Inter" pitchFamily="34" charset="0"/>
                <a:ea typeface="Inter" pitchFamily="34" charset="-122"/>
                <a:cs typeface="Inter" pitchFamily="34" charset="-120"/>
              </a:rPr>
              <a:t>Form logistics partnerships and optimize scalability to include more farmers and explore new markets.</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01635" y="743545"/>
            <a:ext cx="10303669" cy="626388"/>
          </a:xfrm>
          <a:prstGeom prst="rect">
            <a:avLst/>
          </a:prstGeom>
          <a:noFill/>
          <a:ln/>
        </p:spPr>
        <p:txBody>
          <a:bodyPr wrap="none" lIns="0" tIns="0" rIns="0" bIns="0" rtlCol="0" anchor="t"/>
          <a:lstStyle/>
          <a:p>
            <a:pPr indent="0" marL="0">
              <a:lnSpc>
                <a:spcPts val="4900"/>
              </a:lnSpc>
              <a:buNone/>
            </a:pPr>
            <a:r>
              <a:rPr lang="en-US" sz="3900" b="1" spc="-118" kern="0" dirty="0">
                <a:solidFill>
                  <a:srgbClr val="000000"/>
                </a:solidFill>
                <a:latin typeface="Inter Bold" pitchFamily="34" charset="0"/>
                <a:ea typeface="Inter Bold" pitchFamily="34" charset="-122"/>
                <a:cs typeface="Inter Bold" pitchFamily="34" charset="-120"/>
              </a:rPr>
              <a:t>Addressing Key Issues in the Organic Market</a:t>
            </a:r>
            <a:endParaRPr lang="en-US" sz="3900" dirty="0"/>
          </a:p>
        </p:txBody>
      </p:sp>
      <p:pic>
        <p:nvPicPr>
          <p:cNvPr id="3" name="Image 0" descr="preencoded.png">    </p:cNvPr>
          <p:cNvPicPr>
            <a:picLocks noChangeAspect="1"/>
          </p:cNvPicPr>
          <p:nvPr/>
        </p:nvPicPr>
        <p:blipFill>
          <a:blip r:embed="rId1"/>
          <a:stretch>
            <a:fillRect/>
          </a:stretch>
        </p:blipFill>
        <p:spPr>
          <a:xfrm>
            <a:off x="2917150" y="1770817"/>
            <a:ext cx="2182416" cy="1475780"/>
          </a:xfrm>
          <a:prstGeom prst="rect">
            <a:avLst/>
          </a:prstGeom>
        </p:spPr>
      </p:pic>
      <p:sp>
        <p:nvSpPr>
          <p:cNvPr id="4" name="Text 1"/>
          <p:cNvSpPr/>
          <p:nvPr/>
        </p:nvSpPr>
        <p:spPr>
          <a:xfrm>
            <a:off x="3957995" y="2499360"/>
            <a:ext cx="100608" cy="401003"/>
          </a:xfrm>
          <a:prstGeom prst="rect">
            <a:avLst/>
          </a:prstGeom>
          <a:noFill/>
          <a:ln/>
        </p:spPr>
        <p:txBody>
          <a:bodyPr wrap="none" lIns="0" tIns="0" rIns="0" bIns="0" rtlCol="0" anchor="t"/>
          <a:lstStyle/>
          <a:p>
            <a:pPr algn="ctr" indent="0" marL="0">
              <a:lnSpc>
                <a:spcPts val="3150"/>
              </a:lnSpc>
              <a:buNone/>
            </a:pPr>
            <a:r>
              <a:rPr lang="en-US" sz="1950" b="1" spc="-59" kern="0" dirty="0">
                <a:solidFill>
                  <a:srgbClr val="272525"/>
                </a:solidFill>
                <a:latin typeface="Inter Bold" pitchFamily="34" charset="0"/>
                <a:ea typeface="Inter Bold" pitchFamily="34" charset="-122"/>
                <a:cs typeface="Inter Bold" pitchFamily="34" charset="-120"/>
              </a:rPr>
              <a:t>1</a:t>
            </a:r>
            <a:endParaRPr lang="en-US" sz="1950" dirty="0"/>
          </a:p>
        </p:txBody>
      </p:sp>
      <p:sp>
        <p:nvSpPr>
          <p:cNvPr id="5" name="Text 2"/>
          <p:cNvSpPr/>
          <p:nvPr/>
        </p:nvSpPr>
        <p:spPr>
          <a:xfrm>
            <a:off x="5299948" y="1971199"/>
            <a:ext cx="2505789" cy="313253"/>
          </a:xfrm>
          <a:prstGeom prst="rect">
            <a:avLst/>
          </a:prstGeom>
          <a:noFill/>
          <a:ln/>
        </p:spPr>
        <p:txBody>
          <a:bodyPr wrap="none" lIns="0" tIns="0" rIns="0" bIns="0" rtlCol="0" anchor="t"/>
          <a:lstStyle/>
          <a:p>
            <a:pPr algn="l" indent="0" marL="0">
              <a:lnSpc>
                <a:spcPts val="2450"/>
              </a:lnSpc>
              <a:buNone/>
            </a:pPr>
            <a:r>
              <a:rPr lang="en-US" sz="1950" b="1" spc="-59" kern="0" dirty="0">
                <a:solidFill>
                  <a:srgbClr val="272525"/>
                </a:solidFill>
                <a:latin typeface="Inter Bold" pitchFamily="34" charset="0"/>
                <a:ea typeface="Inter Bold" pitchFamily="34" charset="-122"/>
                <a:cs typeface="Inter Bold" pitchFamily="34" charset="-120"/>
              </a:rPr>
              <a:t>Consumer Trust</a:t>
            </a:r>
            <a:endParaRPr lang="en-US" sz="1950" dirty="0"/>
          </a:p>
        </p:txBody>
      </p:sp>
      <p:sp>
        <p:nvSpPr>
          <p:cNvPr id="6" name="Text 3"/>
          <p:cNvSpPr/>
          <p:nvPr/>
        </p:nvSpPr>
        <p:spPr>
          <a:xfrm>
            <a:off x="5299948" y="2404705"/>
            <a:ext cx="8428434" cy="641509"/>
          </a:xfrm>
          <a:prstGeom prst="rect">
            <a:avLst/>
          </a:prstGeom>
          <a:noFill/>
          <a:ln/>
        </p:spPr>
        <p:txBody>
          <a:bodyPr wrap="square" lIns="0" tIns="0" rIns="0" bIns="0" rtlCol="0" anchor="t"/>
          <a:lstStyle/>
          <a:p>
            <a:pPr algn="l" indent="0" marL="0">
              <a:lnSpc>
                <a:spcPts val="2500"/>
              </a:lnSpc>
              <a:buNone/>
            </a:pPr>
            <a:r>
              <a:rPr lang="en-US" sz="1550" spc="-32" kern="0" dirty="0">
                <a:solidFill>
                  <a:srgbClr val="272525"/>
                </a:solidFill>
                <a:latin typeface="Inter" pitchFamily="34" charset="0"/>
                <a:ea typeface="Inter" pitchFamily="34" charset="-122"/>
                <a:cs typeface="Inter" pitchFamily="34" charset="-120"/>
              </a:rPr>
              <a:t>By ensuring only certified organic farmers can participate, and providing traceability through QR codes, JaivikSetu builds consumer trust.</a:t>
            </a:r>
            <a:endParaRPr lang="en-US" sz="1550" dirty="0"/>
          </a:p>
        </p:txBody>
      </p:sp>
      <p:sp>
        <p:nvSpPr>
          <p:cNvPr id="7" name="Shape 4"/>
          <p:cNvSpPr/>
          <p:nvPr/>
        </p:nvSpPr>
        <p:spPr>
          <a:xfrm>
            <a:off x="5149572" y="3262074"/>
            <a:ext cx="8729186" cy="11430"/>
          </a:xfrm>
          <a:prstGeom prst="roundRect">
            <a:avLst>
              <a:gd name="adj" fmla="val 736630"/>
            </a:avLst>
          </a:prstGeom>
          <a:solidFill>
            <a:srgbClr val="C0C1D7"/>
          </a:solidFill>
          <a:ln/>
        </p:spPr>
      </p:sp>
      <p:pic>
        <p:nvPicPr>
          <p:cNvPr id="8" name="Image 1" descr="preencoded.png">    </p:cNvPr>
          <p:cNvPicPr>
            <a:picLocks noChangeAspect="1"/>
          </p:cNvPicPr>
          <p:nvPr/>
        </p:nvPicPr>
        <p:blipFill>
          <a:blip r:embed="rId2"/>
          <a:stretch>
            <a:fillRect/>
          </a:stretch>
        </p:blipFill>
        <p:spPr>
          <a:xfrm>
            <a:off x="1825823" y="3296603"/>
            <a:ext cx="4364950" cy="1475780"/>
          </a:xfrm>
          <a:prstGeom prst="rect">
            <a:avLst/>
          </a:prstGeom>
        </p:spPr>
      </p:pic>
      <p:sp>
        <p:nvSpPr>
          <p:cNvPr id="9" name="Text 5"/>
          <p:cNvSpPr/>
          <p:nvPr/>
        </p:nvSpPr>
        <p:spPr>
          <a:xfrm>
            <a:off x="3933111" y="3833932"/>
            <a:ext cx="150257" cy="401003"/>
          </a:xfrm>
          <a:prstGeom prst="rect">
            <a:avLst/>
          </a:prstGeom>
          <a:noFill/>
          <a:ln/>
        </p:spPr>
        <p:txBody>
          <a:bodyPr wrap="none" lIns="0" tIns="0" rIns="0" bIns="0" rtlCol="0" anchor="t"/>
          <a:lstStyle/>
          <a:p>
            <a:pPr algn="ctr" indent="0" marL="0">
              <a:lnSpc>
                <a:spcPts val="3150"/>
              </a:lnSpc>
              <a:buNone/>
            </a:pPr>
            <a:r>
              <a:rPr lang="en-US" sz="1950" b="1" spc="-59" kern="0" dirty="0">
                <a:solidFill>
                  <a:srgbClr val="272525"/>
                </a:solidFill>
                <a:latin typeface="Inter Bold" pitchFamily="34" charset="0"/>
                <a:ea typeface="Inter Bold" pitchFamily="34" charset="-122"/>
                <a:cs typeface="Inter Bold" pitchFamily="34" charset="-120"/>
              </a:rPr>
              <a:t>2</a:t>
            </a:r>
            <a:endParaRPr lang="en-US" sz="1950" dirty="0"/>
          </a:p>
        </p:txBody>
      </p:sp>
      <p:sp>
        <p:nvSpPr>
          <p:cNvPr id="10" name="Text 6"/>
          <p:cNvSpPr/>
          <p:nvPr/>
        </p:nvSpPr>
        <p:spPr>
          <a:xfrm>
            <a:off x="6391156" y="3496985"/>
            <a:ext cx="2505789" cy="313253"/>
          </a:xfrm>
          <a:prstGeom prst="rect">
            <a:avLst/>
          </a:prstGeom>
          <a:noFill/>
          <a:ln/>
        </p:spPr>
        <p:txBody>
          <a:bodyPr wrap="none" lIns="0" tIns="0" rIns="0" bIns="0" rtlCol="0" anchor="t"/>
          <a:lstStyle/>
          <a:p>
            <a:pPr algn="l" indent="0" marL="0">
              <a:lnSpc>
                <a:spcPts val="2450"/>
              </a:lnSpc>
              <a:buNone/>
            </a:pPr>
            <a:r>
              <a:rPr lang="en-US" sz="1950" b="1" spc="-59" kern="0" dirty="0">
                <a:solidFill>
                  <a:srgbClr val="272525"/>
                </a:solidFill>
                <a:latin typeface="Inter Bold" pitchFamily="34" charset="0"/>
                <a:ea typeface="Inter Bold" pitchFamily="34" charset="-122"/>
                <a:cs typeface="Inter Bold" pitchFamily="34" charset="-120"/>
              </a:rPr>
              <a:t>Fair Pricing</a:t>
            </a:r>
            <a:endParaRPr lang="en-US" sz="1950" dirty="0"/>
          </a:p>
        </p:txBody>
      </p:sp>
      <p:sp>
        <p:nvSpPr>
          <p:cNvPr id="11" name="Text 7"/>
          <p:cNvSpPr/>
          <p:nvPr/>
        </p:nvSpPr>
        <p:spPr>
          <a:xfrm>
            <a:off x="6391156" y="3930491"/>
            <a:ext cx="7337227" cy="641509"/>
          </a:xfrm>
          <a:prstGeom prst="rect">
            <a:avLst/>
          </a:prstGeom>
          <a:noFill/>
          <a:ln/>
        </p:spPr>
        <p:txBody>
          <a:bodyPr wrap="square" lIns="0" tIns="0" rIns="0" bIns="0" rtlCol="0" anchor="t"/>
          <a:lstStyle/>
          <a:p>
            <a:pPr algn="l" indent="0" marL="0">
              <a:lnSpc>
                <a:spcPts val="2500"/>
              </a:lnSpc>
              <a:buNone/>
            </a:pPr>
            <a:r>
              <a:rPr lang="en-US" sz="1550" spc="-32" kern="0" dirty="0">
                <a:solidFill>
                  <a:srgbClr val="272525"/>
                </a:solidFill>
                <a:latin typeface="Inter" pitchFamily="34" charset="0"/>
                <a:ea typeface="Inter" pitchFamily="34" charset="-122"/>
                <a:cs typeface="Inter" pitchFamily="34" charset="-120"/>
              </a:rPr>
              <a:t>Directly connecting farmers and consumers eliminates middlemen, guaranteeing fair prices for organic produce.</a:t>
            </a:r>
            <a:endParaRPr lang="en-US" sz="1550" dirty="0"/>
          </a:p>
        </p:txBody>
      </p:sp>
      <p:sp>
        <p:nvSpPr>
          <p:cNvPr id="12" name="Shape 8"/>
          <p:cNvSpPr/>
          <p:nvPr/>
        </p:nvSpPr>
        <p:spPr>
          <a:xfrm>
            <a:off x="6240780" y="4787860"/>
            <a:ext cx="7637978" cy="11430"/>
          </a:xfrm>
          <a:prstGeom prst="roundRect">
            <a:avLst>
              <a:gd name="adj" fmla="val 736630"/>
            </a:avLst>
          </a:prstGeom>
          <a:solidFill>
            <a:srgbClr val="C0C1D7"/>
          </a:solidFill>
          <a:ln/>
        </p:spPr>
      </p:sp>
      <p:pic>
        <p:nvPicPr>
          <p:cNvPr id="13" name="Image 2" descr="preencoded.png">    </p:cNvPr>
          <p:cNvPicPr>
            <a:picLocks noChangeAspect="1"/>
          </p:cNvPicPr>
          <p:nvPr/>
        </p:nvPicPr>
        <p:blipFill>
          <a:blip r:embed="rId3"/>
          <a:stretch>
            <a:fillRect/>
          </a:stretch>
        </p:blipFill>
        <p:spPr>
          <a:xfrm>
            <a:off x="734616" y="4822388"/>
            <a:ext cx="6547366" cy="1475780"/>
          </a:xfrm>
          <a:prstGeom prst="rect">
            <a:avLst/>
          </a:prstGeom>
        </p:spPr>
      </p:pic>
      <p:sp>
        <p:nvSpPr>
          <p:cNvPr id="14" name="Text 9"/>
          <p:cNvSpPr/>
          <p:nvPr/>
        </p:nvSpPr>
        <p:spPr>
          <a:xfrm>
            <a:off x="3931087" y="5359717"/>
            <a:ext cx="154305" cy="401003"/>
          </a:xfrm>
          <a:prstGeom prst="rect">
            <a:avLst/>
          </a:prstGeom>
          <a:noFill/>
          <a:ln/>
        </p:spPr>
        <p:txBody>
          <a:bodyPr wrap="none" lIns="0" tIns="0" rIns="0" bIns="0" rtlCol="0" anchor="t"/>
          <a:lstStyle/>
          <a:p>
            <a:pPr algn="ctr" indent="0" marL="0">
              <a:lnSpc>
                <a:spcPts val="3150"/>
              </a:lnSpc>
              <a:buNone/>
            </a:pPr>
            <a:r>
              <a:rPr lang="en-US" sz="1950" b="1" spc="-59" kern="0" dirty="0">
                <a:solidFill>
                  <a:srgbClr val="272525"/>
                </a:solidFill>
                <a:latin typeface="Inter Bold" pitchFamily="34" charset="0"/>
                <a:ea typeface="Inter Bold" pitchFamily="34" charset="-122"/>
                <a:cs typeface="Inter Bold" pitchFamily="34" charset="-120"/>
              </a:rPr>
              <a:t>3</a:t>
            </a:r>
            <a:endParaRPr lang="en-US" sz="1950" dirty="0"/>
          </a:p>
        </p:txBody>
      </p:sp>
      <p:sp>
        <p:nvSpPr>
          <p:cNvPr id="15" name="Text 10"/>
          <p:cNvSpPr/>
          <p:nvPr/>
        </p:nvSpPr>
        <p:spPr>
          <a:xfrm>
            <a:off x="7482364" y="5022771"/>
            <a:ext cx="2505789" cy="313253"/>
          </a:xfrm>
          <a:prstGeom prst="rect">
            <a:avLst/>
          </a:prstGeom>
          <a:noFill/>
          <a:ln/>
        </p:spPr>
        <p:txBody>
          <a:bodyPr wrap="none" lIns="0" tIns="0" rIns="0" bIns="0" rtlCol="0" anchor="t"/>
          <a:lstStyle/>
          <a:p>
            <a:pPr algn="l" indent="0" marL="0">
              <a:lnSpc>
                <a:spcPts val="2450"/>
              </a:lnSpc>
              <a:buNone/>
            </a:pPr>
            <a:r>
              <a:rPr lang="en-US" sz="1950" b="1" spc="-59" kern="0" dirty="0">
                <a:solidFill>
                  <a:srgbClr val="272525"/>
                </a:solidFill>
                <a:latin typeface="Inter Bold" pitchFamily="34" charset="0"/>
                <a:ea typeface="Inter Bold" pitchFamily="34" charset="-122"/>
                <a:cs typeface="Inter Bold" pitchFamily="34" charset="-120"/>
              </a:rPr>
              <a:t>Transparency</a:t>
            </a:r>
            <a:endParaRPr lang="en-US" sz="1950" dirty="0"/>
          </a:p>
        </p:txBody>
      </p:sp>
      <p:sp>
        <p:nvSpPr>
          <p:cNvPr id="16" name="Text 11"/>
          <p:cNvSpPr/>
          <p:nvPr/>
        </p:nvSpPr>
        <p:spPr>
          <a:xfrm>
            <a:off x="7482364" y="5456277"/>
            <a:ext cx="6246019" cy="641509"/>
          </a:xfrm>
          <a:prstGeom prst="rect">
            <a:avLst/>
          </a:prstGeom>
          <a:noFill/>
          <a:ln/>
        </p:spPr>
        <p:txBody>
          <a:bodyPr wrap="square" lIns="0" tIns="0" rIns="0" bIns="0" rtlCol="0" anchor="t"/>
          <a:lstStyle/>
          <a:p>
            <a:pPr algn="l" indent="0" marL="0">
              <a:lnSpc>
                <a:spcPts val="2500"/>
              </a:lnSpc>
              <a:buNone/>
            </a:pPr>
            <a:r>
              <a:rPr lang="en-US" sz="1550" spc="-32" kern="0" dirty="0">
                <a:solidFill>
                  <a:srgbClr val="272525"/>
                </a:solidFill>
                <a:latin typeface="Inter" pitchFamily="34" charset="0"/>
                <a:ea typeface="Inter" pitchFamily="34" charset="-122"/>
                <a:cs typeface="Inter" pitchFamily="34" charset="-120"/>
              </a:rPr>
              <a:t>The QR code system allows consumers to track the journey of their products from farm to table, ensuring complete transparency.</a:t>
            </a:r>
            <a:endParaRPr lang="en-US" sz="1550" dirty="0"/>
          </a:p>
        </p:txBody>
      </p:sp>
      <p:sp>
        <p:nvSpPr>
          <p:cNvPr id="17" name="Text 12"/>
          <p:cNvSpPr/>
          <p:nvPr/>
        </p:nvSpPr>
        <p:spPr>
          <a:xfrm>
            <a:off x="701635" y="6523672"/>
            <a:ext cx="13227129" cy="962263"/>
          </a:xfrm>
          <a:prstGeom prst="rect">
            <a:avLst/>
          </a:prstGeom>
          <a:noFill/>
          <a:ln/>
        </p:spPr>
        <p:txBody>
          <a:bodyPr wrap="square" lIns="0" tIns="0" rIns="0" bIns="0" rtlCol="0" anchor="t"/>
          <a:lstStyle/>
          <a:p>
            <a:pPr indent="0" marL="0">
              <a:lnSpc>
                <a:spcPts val="2500"/>
              </a:lnSpc>
              <a:buNone/>
            </a:pPr>
            <a:r>
              <a:rPr lang="en-US" sz="1550" spc="-32" kern="0" dirty="0">
                <a:solidFill>
                  <a:srgbClr val="272525"/>
                </a:solidFill>
                <a:latin typeface="Inter" pitchFamily="34" charset="0"/>
                <a:ea typeface="Inter" pitchFamily="34" charset="-122"/>
                <a:cs typeface="Inter" pitchFamily="34" charset="-120"/>
              </a:rPr>
              <a:t>JaivikSetu tackles critical issues in the organic market by implementing a rigorous certification process, ensuring fair prices by removing intermediaries, and offering a QR code system for end-to-end traceability. This comprehensive approach not only builds consumer confidence but also encourages farmers to embrace sustainable practices.</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2025-02-13T19:21:26Z</dcterms:created>
  <dcterms:modified xsi:type="dcterms:W3CDTF">2025-02-13T19:21:26Z</dcterms:modified>
</cp:coreProperties>
</file>